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63"/>
  </p:notesMasterIdLst>
  <p:sldIdLst>
    <p:sldId id="256" r:id="rId2"/>
    <p:sldId id="389" r:id="rId3"/>
    <p:sldId id="260" r:id="rId4"/>
    <p:sldId id="393" r:id="rId5"/>
    <p:sldId id="282" r:id="rId6"/>
    <p:sldId id="265" r:id="rId7"/>
    <p:sldId id="386" r:id="rId8"/>
    <p:sldId id="387" r:id="rId9"/>
    <p:sldId id="388" r:id="rId10"/>
    <p:sldId id="394" r:id="rId11"/>
    <p:sldId id="396" r:id="rId12"/>
    <p:sldId id="397" r:id="rId13"/>
    <p:sldId id="398" r:id="rId14"/>
    <p:sldId id="399" r:id="rId15"/>
    <p:sldId id="400" r:id="rId16"/>
    <p:sldId id="401" r:id="rId17"/>
    <p:sldId id="404" r:id="rId18"/>
    <p:sldId id="402" r:id="rId19"/>
    <p:sldId id="405" r:id="rId20"/>
    <p:sldId id="406" r:id="rId21"/>
    <p:sldId id="408" r:id="rId22"/>
    <p:sldId id="407" r:id="rId23"/>
    <p:sldId id="409" r:id="rId24"/>
    <p:sldId id="410" r:id="rId25"/>
    <p:sldId id="412" r:id="rId26"/>
    <p:sldId id="413" r:id="rId27"/>
    <p:sldId id="415" r:id="rId28"/>
    <p:sldId id="414" r:id="rId29"/>
    <p:sldId id="417" r:id="rId30"/>
    <p:sldId id="419" r:id="rId31"/>
    <p:sldId id="421" r:id="rId32"/>
    <p:sldId id="423" r:id="rId33"/>
    <p:sldId id="425" r:id="rId34"/>
    <p:sldId id="428" r:id="rId35"/>
    <p:sldId id="429" r:id="rId36"/>
    <p:sldId id="430" r:id="rId37"/>
    <p:sldId id="431" r:id="rId38"/>
    <p:sldId id="454" r:id="rId39"/>
    <p:sldId id="455" r:id="rId40"/>
    <p:sldId id="456" r:id="rId41"/>
    <p:sldId id="426" r:id="rId42"/>
    <p:sldId id="432" r:id="rId43"/>
    <p:sldId id="433" r:id="rId44"/>
    <p:sldId id="434" r:id="rId45"/>
    <p:sldId id="435" r:id="rId46"/>
    <p:sldId id="436" r:id="rId47"/>
    <p:sldId id="437" r:id="rId48"/>
    <p:sldId id="438" r:id="rId49"/>
    <p:sldId id="453" r:id="rId50"/>
    <p:sldId id="440" r:id="rId51"/>
    <p:sldId id="441" r:id="rId52"/>
    <p:sldId id="443" r:id="rId53"/>
    <p:sldId id="444" r:id="rId54"/>
    <p:sldId id="452" r:id="rId55"/>
    <p:sldId id="445" r:id="rId56"/>
    <p:sldId id="446" r:id="rId57"/>
    <p:sldId id="448" r:id="rId58"/>
    <p:sldId id="449" r:id="rId59"/>
    <p:sldId id="457" r:id="rId60"/>
    <p:sldId id="458" r:id="rId61"/>
    <p:sldId id="450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D26"/>
    <a:srgbClr val="DDCC64"/>
    <a:srgbClr val="60DE72"/>
    <a:srgbClr val="8207A9"/>
    <a:srgbClr val="00206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108" d="100"/>
          <a:sy n="108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2416C-1D3D-448C-B5C5-36ECF38AAB81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2079C-BA4F-4EF9-B1D0-3EB6622B552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67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079C-BA4F-4EF9-B1D0-3EB6622B5521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0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079C-BA4F-4EF9-B1D0-3EB6622B552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78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2079C-BA4F-4EF9-B1D0-3EB6622B5521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4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28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3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08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91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34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933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654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573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0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203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92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35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8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195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652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350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36CD-357A-4D61-ADB5-5D6B3FF237A4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7AFB-C2C3-4630-87FD-DF8C237A935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58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t.dsd.go.th/~qrcode/qr1/%C3%D0%BA%BA%20Linkage%20Center%20%A1%C3%C1%A1%D2%C3%BB%A1%A4%C3%CD%A7/11.%C3%D2%C2%A1%D2%C3%CA%E8%A7%C1%CD%BA%20Smart%20Card%20Reader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it.dsd.go.th/~qrcode/qr1/%C3%D0%BA%BA%20Linkage%20Center%20%A1%C3%C1%A1%D2%C3%BB%A1%A4%C3%CD%A7/11.%C3%D2%C2%A1%D2%C3%CA%E8%A7%C1%CD%BA%20Smart%20Card%20Reade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it.dsd.go.th/~qrcode/qr1/%C3%D0%BA%BA%20Linkage%20Center%20%A1%C3%C1%A1%D2%C3%BB%A1%A4%C3%CD%A7/11.%C3%D2%C2%A1%D2%C3%CA%E8%A7%C1%CD%BA%20Smart%20Card%20Reade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756592" y="1865241"/>
            <a:ext cx="8208912" cy="23384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การเชื่อมโยงและตรวจสอบข้อมูล</a:t>
            </a:r>
            <a:br>
              <a:rPr lang="th-TH" sz="4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เพื่อใช้ในงานกองทุนพัฒนาฝีมือแรงงาน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89B0E76-0961-4C9A-B71B-A8737516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"/>
            <a:ext cx="9144001" cy="18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เสียบเครื่องอ่านบัตร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SmartCard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Reader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เข้ากับเครื่องคอมพิวเตอร์ และเสียบบัตร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ประจำตัวประชาชนเข้ากับเครื่องอ่านบัตร</a:t>
            </a:r>
          </a:p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7AF245D-F73D-4689-A056-96BEB4531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"/>
          <a:stretch/>
        </p:blipFill>
        <p:spPr>
          <a:xfrm>
            <a:off x="1043608" y="2115778"/>
            <a:ext cx="6552728" cy="44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3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เข้าเว็บไซต์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datacenter.dsd.go.th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และเลือกระบบดาวน์โหลดเอกสาร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6EA7319-F0A1-447C-B812-6D2F2A3B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075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เลือกระบบ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Linkage Center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กรมการปกครอง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3F99676-A153-40A2-AB6D-20C7D174F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73"/>
          <a:stretch/>
        </p:blipFill>
        <p:spPr>
          <a:xfrm>
            <a:off x="539552" y="2348880"/>
            <a:ext cx="481628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ดาวน์โหลดโปรแกรม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 SmartCard.zip 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1BBBFF3-C67C-4B48-AB27-07C39F63A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13"/>
          <a:stretch/>
        </p:blipFill>
        <p:spPr>
          <a:xfrm>
            <a:off x="1772816" y="1780904"/>
            <a:ext cx="5670376" cy="5077096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170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แตกไฟล์และเริ่มติดตั้งโปรแกรม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SmartCar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410C4D54-0F29-4C05-87AA-C622DA6B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4" y="2017241"/>
            <a:ext cx="4438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BB16EEC-95A6-4CCC-9C2C-7BEBFB99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4" y="4365104"/>
            <a:ext cx="7730730" cy="23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ตัวแทนเนื้อหา 2">
            <a:extLst>
              <a:ext uri="{FF2B5EF4-FFF2-40B4-BE49-F238E27FC236}">
                <a16:creationId xmlns:a16="http://schemas.microsoft.com/office/drawing/2014/main" id="{CD12183F-AE03-4A3E-85DF-371B21145BD6}"/>
              </a:ext>
            </a:extLst>
          </p:cNvPr>
          <p:cNvSpPr txBox="1">
            <a:spLocks/>
          </p:cNvSpPr>
          <p:nvPr/>
        </p:nvSpPr>
        <p:spPr>
          <a:xfrm>
            <a:off x="407408" y="3700243"/>
            <a:ext cx="8424936" cy="74868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Folder DPM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SmartCard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ที่ทำการแตกไฟล์ไว้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และคลิกขวาที่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DPMSmartCard_with_jre_1_0  </a:t>
            </a:r>
          </a:p>
          <a:p>
            <a:pPr marL="36576" indent="0">
              <a:buNone/>
            </a:pP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จากนั้นกด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Run as administrator</a:t>
            </a:r>
          </a:p>
          <a:p>
            <a:pPr marL="36576" indent="0">
              <a:buFont typeface="Wingdings 2"/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731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กด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Next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ตามขั้นตอนเพื่อติดตั้งโปรแกรม</a:t>
            </a: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AD287-E05C-4A7A-8EFB-97A606385E0C}"/>
              </a:ext>
            </a:extLst>
          </p:cNvPr>
          <p:cNvGrpSpPr/>
          <p:nvPr/>
        </p:nvGrpSpPr>
        <p:grpSpPr>
          <a:xfrm>
            <a:off x="899592" y="2060848"/>
            <a:ext cx="6644817" cy="4680520"/>
            <a:chOff x="446583" y="2586297"/>
            <a:chExt cx="3960000" cy="3328923"/>
          </a:xfrm>
        </p:grpSpPr>
        <p:pic>
          <p:nvPicPr>
            <p:cNvPr id="16" name="รูปภาพ 15" descr="messageImage_1565688598282">
              <a:extLst>
                <a:ext uri="{FF2B5EF4-FFF2-40B4-BE49-F238E27FC236}">
                  <a16:creationId xmlns:a16="http://schemas.microsoft.com/office/drawing/2014/main" id="{C7220CC8-03FA-4A06-9E8A-560E79E8F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83" y="2586297"/>
              <a:ext cx="3960000" cy="3328923"/>
            </a:xfrm>
            <a:prstGeom prst="rect">
              <a:avLst/>
            </a:prstGeom>
            <a:noFill/>
          </p:spPr>
        </p:pic>
        <p:sp>
          <p:nvSpPr>
            <p:cNvPr id="17" name="สี่เหลี่ยมผืนผ้า 1">
              <a:extLst>
                <a:ext uri="{FF2B5EF4-FFF2-40B4-BE49-F238E27FC236}">
                  <a16:creationId xmlns:a16="http://schemas.microsoft.com/office/drawing/2014/main" id="{E5658FD3-1919-4CDA-B6BE-F8724603091B}"/>
                </a:ext>
              </a:extLst>
            </p:cNvPr>
            <p:cNvSpPr/>
            <p:nvPr/>
          </p:nvSpPr>
          <p:spPr>
            <a:xfrm>
              <a:off x="3224213" y="5653088"/>
              <a:ext cx="559593" cy="2119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</p:grpSp>
    </p:spTree>
    <p:extLst>
      <p:ext uri="{BB962C8B-B14F-4D97-AF65-F5344CB8AC3E}">
        <p14:creationId xmlns:p14="http://schemas.microsoft.com/office/powerpoint/2010/main" val="205374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เมื่อติดตั้งเสร็จแล้วกดปุ่ม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Finish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4B85AA7D-9492-416B-A5E7-D2FF50B79D0A}"/>
              </a:ext>
            </a:extLst>
          </p:cNvPr>
          <p:cNvGrpSpPr/>
          <p:nvPr/>
        </p:nvGrpSpPr>
        <p:grpSpPr>
          <a:xfrm>
            <a:off x="843154" y="2060848"/>
            <a:ext cx="6645600" cy="4680000"/>
            <a:chOff x="4788340" y="2599480"/>
            <a:chExt cx="3960000" cy="3328923"/>
          </a:xfrm>
        </p:grpSpPr>
        <p:pic>
          <p:nvPicPr>
            <p:cNvPr id="13" name="รูปภาพ 18" descr="messageImage_1565688612836">
              <a:extLst>
                <a:ext uri="{FF2B5EF4-FFF2-40B4-BE49-F238E27FC236}">
                  <a16:creationId xmlns:a16="http://schemas.microsoft.com/office/drawing/2014/main" id="{9D784DC2-6D7F-4C65-8F8B-43ECEF0D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340" y="2599480"/>
              <a:ext cx="3960000" cy="3328923"/>
            </a:xfrm>
            <a:prstGeom prst="rect">
              <a:avLst/>
            </a:prstGeom>
            <a:noFill/>
          </p:spPr>
        </p:pic>
        <p:sp>
          <p:nvSpPr>
            <p:cNvPr id="14" name="สี่เหลี่ยมผืนผ้า 21">
              <a:extLst>
                <a:ext uri="{FF2B5EF4-FFF2-40B4-BE49-F238E27FC236}">
                  <a16:creationId xmlns:a16="http://schemas.microsoft.com/office/drawing/2014/main" id="{82E46118-18FC-4ED4-9568-20B10DDF3274}"/>
                </a:ext>
              </a:extLst>
            </p:cNvPr>
            <p:cNvSpPr/>
            <p:nvPr/>
          </p:nvSpPr>
          <p:spPr>
            <a:xfrm>
              <a:off x="8093926" y="5653088"/>
              <a:ext cx="545249" cy="21193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40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เมื่อติดตั้งเสร็จแล้วกดปุ่ม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Finish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4B85AA7D-9492-416B-A5E7-D2FF50B79D0A}"/>
              </a:ext>
            </a:extLst>
          </p:cNvPr>
          <p:cNvGrpSpPr/>
          <p:nvPr/>
        </p:nvGrpSpPr>
        <p:grpSpPr>
          <a:xfrm>
            <a:off x="843154" y="2060848"/>
            <a:ext cx="6645600" cy="4680000"/>
            <a:chOff x="4788340" y="2599480"/>
            <a:chExt cx="3960000" cy="3328923"/>
          </a:xfrm>
        </p:grpSpPr>
        <p:pic>
          <p:nvPicPr>
            <p:cNvPr id="13" name="รูปภาพ 18" descr="messageImage_1565688612836">
              <a:extLst>
                <a:ext uri="{FF2B5EF4-FFF2-40B4-BE49-F238E27FC236}">
                  <a16:creationId xmlns:a16="http://schemas.microsoft.com/office/drawing/2014/main" id="{9D784DC2-6D7F-4C65-8F8B-43ECEF0D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340" y="2599480"/>
              <a:ext cx="3960000" cy="3328923"/>
            </a:xfrm>
            <a:prstGeom prst="rect">
              <a:avLst/>
            </a:prstGeom>
            <a:noFill/>
          </p:spPr>
        </p:pic>
        <p:sp>
          <p:nvSpPr>
            <p:cNvPr id="14" name="สี่เหลี่ยมผืนผ้า 21">
              <a:extLst>
                <a:ext uri="{FF2B5EF4-FFF2-40B4-BE49-F238E27FC236}">
                  <a16:creationId xmlns:a16="http://schemas.microsoft.com/office/drawing/2014/main" id="{82E46118-18FC-4ED4-9568-20B10DDF3274}"/>
                </a:ext>
              </a:extLst>
            </p:cNvPr>
            <p:cNvSpPr/>
            <p:nvPr/>
          </p:nvSpPr>
          <p:spPr>
            <a:xfrm>
              <a:off x="8093926" y="5653088"/>
              <a:ext cx="545249" cy="21193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8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หากมีข้อความเตือนด้านความปลอดภัย ให้กดปุ่ม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Allow access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รูปภาพ 8" descr="messageImage_1565688615640">
            <a:extLst>
              <a:ext uri="{FF2B5EF4-FFF2-40B4-BE49-F238E27FC236}">
                <a16:creationId xmlns:a16="http://schemas.microsoft.com/office/drawing/2014/main" id="{25C20A43-47DB-4907-8333-D224B9F2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060848"/>
            <a:ext cx="6374505" cy="4608512"/>
          </a:xfrm>
          <a:prstGeom prst="rect">
            <a:avLst/>
          </a:prstGeom>
          <a:noFill/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EA531AF-3114-47EA-ACEE-F4D6A459CAEC}"/>
              </a:ext>
            </a:extLst>
          </p:cNvPr>
          <p:cNvSpPr/>
          <p:nvPr/>
        </p:nvSpPr>
        <p:spPr>
          <a:xfrm>
            <a:off x="5004048" y="6309320"/>
            <a:ext cx="1152127" cy="221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</p:spTree>
    <p:extLst>
      <p:ext uri="{BB962C8B-B14F-4D97-AF65-F5344CB8AC3E}">
        <p14:creationId xmlns:p14="http://schemas.microsoft.com/office/powerpoint/2010/main" val="44353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964705"/>
          </a:xfrm>
        </p:spPr>
        <p:txBody>
          <a:bodyPr>
            <a:normAutofit fontScale="92500" lnSpcReduction="10000"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ดับ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เบิ้ล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คลิกโปรแกรมที่หน้าจอ และไปหา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ไอคอน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DPM Smart Card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ที่ซ่อนอยู่บริเวณ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ด้านขวาล่างของแถบ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Taskbar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คลิกขาวที่ไอคอนโปรกรมจากนั้นเลือกเมนู </a:t>
            </a:r>
            <a:br>
              <a:rPr lang="en-US" sz="2400" dirty="0">
                <a:latin typeface="TH SarabunPSK" pitchFamily="34" charset="-34"/>
                <a:cs typeface="TH SarabunPSK" pitchFamily="34" charset="-34"/>
              </a:rPr>
            </a:b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Test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CardReader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B01EF200-0450-46E9-A10D-FD31D14F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06637"/>
            <a:ext cx="10001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89348A8-BE26-47F9-9A48-8D4F45163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0" y="3608165"/>
            <a:ext cx="2740298" cy="2097745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F0F7EE1-904A-4E0D-BDFD-98E0E771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86716"/>
            <a:ext cx="32623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3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4855B9-396C-45FD-A1F2-3D1E27A7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หัวข้อการบรรยาย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A32E420-5EE9-4544-9E74-DA5C0C60E6A0}"/>
              </a:ext>
            </a:extLst>
          </p:cNvPr>
          <p:cNvGrpSpPr/>
          <p:nvPr/>
        </p:nvGrpSpPr>
        <p:grpSpPr>
          <a:xfrm>
            <a:off x="755576" y="2420888"/>
            <a:ext cx="6078577" cy="890732"/>
            <a:chOff x="488845" y="1757997"/>
            <a:chExt cx="6078577" cy="890732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450172B1-17A9-48E2-87C0-6202A4CBB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B8CD1E3F-9D48-433C-9978-56D2223BAD25}"/>
                </a:ext>
              </a:extLst>
            </p:cNvPr>
            <p:cNvSpPr/>
            <p:nvPr/>
          </p:nvSpPr>
          <p:spPr>
            <a:xfrm>
              <a:off x="635777" y="1905371"/>
              <a:ext cx="610481" cy="610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42">
              <a:extLst>
                <a:ext uri="{FF2B5EF4-FFF2-40B4-BE49-F238E27FC236}">
                  <a16:creationId xmlns:a16="http://schemas.microsoft.com/office/drawing/2014/main" id="{2EBE80DD-FE6A-4FD5-A635-AEF497B6220E}"/>
                </a:ext>
              </a:extLst>
            </p:cNvPr>
            <p:cNvSpPr txBox="1"/>
            <p:nvPr/>
          </p:nvSpPr>
          <p:spPr>
            <a:xfrm flipH="1">
              <a:off x="630924" y="1917459"/>
              <a:ext cx="623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ko-KR" altLang="en-US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48">
              <a:extLst>
                <a:ext uri="{FF2B5EF4-FFF2-40B4-BE49-F238E27FC236}">
                  <a16:creationId xmlns:a16="http://schemas.microsoft.com/office/drawing/2014/main" id="{3446A815-71F4-48B1-9D9F-A99FBB2C5E49}"/>
                </a:ext>
              </a:extLst>
            </p:cNvPr>
            <p:cNvSpPr txBox="1"/>
            <p:nvPr/>
          </p:nvSpPr>
          <p:spPr>
            <a:xfrm>
              <a:off x="1405118" y="1795112"/>
              <a:ext cx="485056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การตรวจสอบประวัติบุคคลเพื่อใช้ในงานกองทุนพัฒนาฝีมือแรงงาน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84878CCA-A64F-4EE6-A20F-7EE0463CEECA}"/>
              </a:ext>
            </a:extLst>
          </p:cNvPr>
          <p:cNvGrpSpPr/>
          <p:nvPr/>
        </p:nvGrpSpPr>
        <p:grpSpPr>
          <a:xfrm>
            <a:off x="755575" y="3624174"/>
            <a:ext cx="6076841" cy="903335"/>
            <a:chOff x="490580" y="2947627"/>
            <a:chExt cx="6076841" cy="903335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FA79E52-1395-4E84-9440-A4A1F68DF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Oval 39">
              <a:extLst>
                <a:ext uri="{FF2B5EF4-FFF2-40B4-BE49-F238E27FC236}">
                  <a16:creationId xmlns:a16="http://schemas.microsoft.com/office/drawing/2014/main" id="{841EDA12-8E21-4CE6-B747-198CB4E2EB97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24514485-BE66-49C0-BA6B-2E0595590217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51EC6055-8A29-4ACB-9C90-9C66F1E74C98}"/>
                </a:ext>
              </a:extLst>
            </p:cNvPr>
            <p:cNvGrpSpPr/>
            <p:nvPr/>
          </p:nvGrpSpPr>
          <p:grpSpPr>
            <a:xfrm>
              <a:off x="1426177" y="3011388"/>
              <a:ext cx="4852171" cy="740425"/>
              <a:chOff x="2135876" y="1557775"/>
              <a:chExt cx="2156780" cy="678277"/>
            </a:xfrm>
          </p:grpSpPr>
          <p:sp>
            <p:nvSpPr>
              <p:cNvPr id="14" name="TextBox 50">
                <a:extLst>
                  <a:ext uri="{FF2B5EF4-FFF2-40B4-BE49-F238E27FC236}">
                    <a16:creationId xmlns:a16="http://schemas.microsoft.com/office/drawing/2014/main" id="{027564FF-8064-4D7A-B983-D38BA1C6E1FC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33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โปรแกรม</a:t>
                </a:r>
                <a:r>
                  <a:rPr lang="en-US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altLang="ko-KR" b="1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dsd_register_offline</a:t>
                </a:r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" name="TextBox 51">
                <a:extLst>
                  <a:ext uri="{FF2B5EF4-FFF2-40B4-BE49-F238E27FC236}">
                    <a16:creationId xmlns:a16="http://schemas.microsoft.com/office/drawing/2014/main" id="{69C27EEE-D243-4B10-828B-1A8CAF43BFA2}"/>
                  </a:ext>
                </a:extLst>
              </p:cNvPr>
              <p:cNvSpPr txBox="1"/>
              <p:nvPr/>
            </p:nvSpPr>
            <p:spPr>
              <a:xfrm>
                <a:off x="2135876" y="1557775"/>
                <a:ext cx="2138114" cy="4229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ขั้นตอนการใช้งานและการพิมพ์ใบสมัคร</a:t>
                </a:r>
                <a:endParaRPr lang="ko-KR" altLang="en-US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8C24C31-9DC5-4FAB-8D23-3C25DC1A605B}"/>
              </a:ext>
            </a:extLst>
          </p:cNvPr>
          <p:cNvGrpSpPr/>
          <p:nvPr/>
        </p:nvGrpSpPr>
        <p:grpSpPr>
          <a:xfrm>
            <a:off x="755575" y="4840063"/>
            <a:ext cx="6076841" cy="903335"/>
            <a:chOff x="488844" y="4168955"/>
            <a:chExt cx="6076841" cy="903335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4B86B03-2918-4062-AC0F-2A4F46ED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4" y="4168955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40">
              <a:extLst>
                <a:ext uri="{FF2B5EF4-FFF2-40B4-BE49-F238E27FC236}">
                  <a16:creationId xmlns:a16="http://schemas.microsoft.com/office/drawing/2014/main" id="{5E9FC416-6163-4A0A-9A48-D20814227F33}"/>
                </a:ext>
              </a:extLst>
            </p:cNvPr>
            <p:cNvSpPr/>
            <p:nvPr/>
          </p:nvSpPr>
          <p:spPr>
            <a:xfrm>
              <a:off x="692978" y="4286396"/>
              <a:ext cx="600843" cy="600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D573D14A-12F9-497B-B22C-EBD195A423F2}"/>
                </a:ext>
              </a:extLst>
            </p:cNvPr>
            <p:cNvSpPr txBox="1"/>
            <p:nvPr/>
          </p:nvSpPr>
          <p:spPr>
            <a:xfrm flipH="1">
              <a:off x="731840" y="4295723"/>
              <a:ext cx="499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ko-KR" altLang="en-US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54">
              <a:extLst>
                <a:ext uri="{FF2B5EF4-FFF2-40B4-BE49-F238E27FC236}">
                  <a16:creationId xmlns:a16="http://schemas.microsoft.com/office/drawing/2014/main" id="{468F07BF-FD7F-47B1-A66D-7F04654F9B83}"/>
                </a:ext>
              </a:extLst>
            </p:cNvPr>
            <p:cNvSpPr txBox="1"/>
            <p:nvPr/>
          </p:nvSpPr>
          <p:spPr>
            <a:xfrm>
              <a:off x="1426177" y="4355984"/>
              <a:ext cx="506093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การตรวจสอบข้อมูลงบการเงิน (กรมพัฒนาธุรกิจการค้า)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5D29AAE7-5677-4958-B3C0-934261DBF89C}"/>
              </a:ext>
            </a:extLst>
          </p:cNvPr>
          <p:cNvGrpSpPr/>
          <p:nvPr/>
        </p:nvGrpSpPr>
        <p:grpSpPr>
          <a:xfrm>
            <a:off x="756444" y="3615548"/>
            <a:ext cx="6076841" cy="958077"/>
            <a:chOff x="490580" y="2947627"/>
            <a:chExt cx="6076841" cy="958077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580EC85F-75FE-4AAC-BCD3-C4353A222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A668A0F0-856E-4257-BCD6-33401D467BB3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79DDEF17-6FD3-4978-A021-71A5CF52A35E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id="{BF5B18CC-7D1D-42FE-93D6-E1E1057CA48A}"/>
                </a:ext>
              </a:extLst>
            </p:cNvPr>
            <p:cNvGrpSpPr/>
            <p:nvPr/>
          </p:nvGrpSpPr>
          <p:grpSpPr>
            <a:xfrm>
              <a:off x="1415763" y="3000375"/>
              <a:ext cx="4862585" cy="905329"/>
              <a:chOff x="2131247" y="1547684"/>
              <a:chExt cx="2161409" cy="829339"/>
            </a:xfrm>
          </p:grpSpPr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E570DD2C-CB03-455D-B9FC-6FA946DE88B6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479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C78B809D-5966-4237-A4AF-16B32D2A4480}"/>
                  </a:ext>
                </a:extLst>
              </p:cNvPr>
              <p:cNvSpPr txBox="1"/>
              <p:nvPr/>
            </p:nvSpPr>
            <p:spPr>
              <a:xfrm>
                <a:off x="2131247" y="1547684"/>
                <a:ext cx="2138114" cy="7612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การตรวจสอบ</a:t>
                </a:r>
                <a:r>
                  <a:rPr lang="th-TH" sz="2400" b="1" i="0" dirty="0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ข้อมูลการจดทะเบียนหนังสือรับรอง</a:t>
                </a:r>
                <a:br>
                  <a:rPr lang="th-TH" sz="2400" b="1" i="0" dirty="0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2400" b="1" i="0" dirty="0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นิติบุคคล (กรมพัฒนาธุรกิจการค้า)</a:t>
                </a:r>
                <a:endParaRPr lang="ko-KR" alt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018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96470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กดปุ่มทดสอบอ่านบัตรประชาชน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Picture 2" descr="C:\Users\Z87N-W~1\AppData\Local\Temp\SNAGHTML24cd787.PNG">
            <a:extLst>
              <a:ext uri="{FF2B5EF4-FFF2-40B4-BE49-F238E27FC236}">
                <a16:creationId xmlns:a16="http://schemas.microsoft.com/office/drawing/2014/main" id="{77A07DCA-844D-40CC-9732-BB7CADD8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32856"/>
            <a:ext cx="777686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3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964705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ระบบจะดึงข้อมูลจากบัตรประจำตัวประชาชน มาแสดงดังนี้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485056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ขั้นตอนการตรวจสอบข้อมูลบุคคล จากบัตร </a:t>
              </a:r>
              <a:r>
                <a:rPr lang="en-US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Card Reader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915347-D01F-4FB3-9F72-C287E8BE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2251721"/>
            <a:ext cx="7452320" cy="37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2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1C2882-5DA2-4315-9FCC-9F91E81F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38" y="753228"/>
            <a:ext cx="6992689" cy="1080938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การตรวจสอบข้อมูลบุคคลผ่านระบบ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Linkage Center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กรมการปกครอง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9F8C568-69EC-4457-B2AC-25BF15ECE1CC}"/>
              </a:ext>
            </a:extLst>
          </p:cNvPr>
          <p:cNvGrpSpPr/>
          <p:nvPr/>
        </p:nvGrpSpPr>
        <p:grpSpPr>
          <a:xfrm>
            <a:off x="251522" y="2276871"/>
            <a:ext cx="8638490" cy="890733"/>
            <a:chOff x="488845" y="1757997"/>
            <a:chExt cx="6078577" cy="890732"/>
          </a:xfrm>
          <a:solidFill>
            <a:srgbClr val="002060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83CD545-B153-478E-83CF-187939730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2854E4CF-D64D-4393-8F53-5CAFFF3BE698}"/>
                </a:ext>
              </a:extLst>
            </p:cNvPr>
            <p:cNvSpPr/>
            <p:nvPr/>
          </p:nvSpPr>
          <p:spPr>
            <a:xfrm>
              <a:off x="635777" y="1905371"/>
              <a:ext cx="610481" cy="610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42">
              <a:extLst>
                <a:ext uri="{FF2B5EF4-FFF2-40B4-BE49-F238E27FC236}">
                  <a16:creationId xmlns:a16="http://schemas.microsoft.com/office/drawing/2014/main" id="{D0C5DF78-E1AA-4741-9474-738D141C405A}"/>
                </a:ext>
              </a:extLst>
            </p:cNvPr>
            <p:cNvSpPr txBox="1"/>
            <p:nvPr/>
          </p:nvSpPr>
          <p:spPr>
            <a:xfrm flipH="1">
              <a:off x="630924" y="1917459"/>
              <a:ext cx="623249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ko-KR" altLang="en-US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48">
              <a:extLst>
                <a:ext uri="{FF2B5EF4-FFF2-40B4-BE49-F238E27FC236}">
                  <a16:creationId xmlns:a16="http://schemas.microsoft.com/office/drawing/2014/main" id="{623300CC-7A72-43FD-86BC-FF0E730597D3}"/>
                </a:ext>
              </a:extLst>
            </p:cNvPr>
            <p:cNvSpPr txBox="1"/>
            <p:nvPr/>
          </p:nvSpPr>
          <p:spPr>
            <a:xfrm>
              <a:off x="1405118" y="1979778"/>
              <a:ext cx="4829501" cy="46166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ตรวจสอบรายชื่อเจ้าหน้าที่ผู้ได้รับอนุญาตตรวจสอบทะเบียนประวัติบุคคล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FA187855-E4BB-433F-802D-9740DB34BF72}"/>
              </a:ext>
            </a:extLst>
          </p:cNvPr>
          <p:cNvGrpSpPr/>
          <p:nvPr/>
        </p:nvGrpSpPr>
        <p:grpSpPr>
          <a:xfrm>
            <a:off x="251520" y="3480158"/>
            <a:ext cx="8638491" cy="903335"/>
            <a:chOff x="490580" y="2947627"/>
            <a:chExt cx="6076841" cy="903335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921F3F66-BC4F-4E60-9538-8157FB3BA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Oval 39">
              <a:extLst>
                <a:ext uri="{FF2B5EF4-FFF2-40B4-BE49-F238E27FC236}">
                  <a16:creationId xmlns:a16="http://schemas.microsoft.com/office/drawing/2014/main" id="{CE992801-41B5-4331-9654-07A0CD7F1CFD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805FF2C5-A080-4210-9432-B57ACCD6CAAD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19FB95B4-9140-4CCD-808D-C47E3AFFB58B}"/>
                </a:ext>
              </a:extLst>
            </p:cNvPr>
            <p:cNvGrpSpPr/>
            <p:nvPr/>
          </p:nvGrpSpPr>
          <p:grpSpPr>
            <a:xfrm>
              <a:off x="1426177" y="3011388"/>
              <a:ext cx="4852171" cy="740425"/>
              <a:chOff x="2135876" y="1557775"/>
              <a:chExt cx="2156780" cy="678277"/>
            </a:xfrm>
          </p:grpSpPr>
          <p:sp>
            <p:nvSpPr>
              <p:cNvPr id="14" name="TextBox 50">
                <a:extLst>
                  <a:ext uri="{FF2B5EF4-FFF2-40B4-BE49-F238E27FC236}">
                    <a16:creationId xmlns:a16="http://schemas.microsoft.com/office/drawing/2014/main" id="{8F3A2C1E-405C-4E17-90A3-5E16F26C7FE7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33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โปรแกรม</a:t>
                </a:r>
                <a:r>
                  <a:rPr lang="en-US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altLang="ko-KR" b="1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dsd_register_offline</a:t>
                </a:r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" name="TextBox 51">
                <a:extLst>
                  <a:ext uri="{FF2B5EF4-FFF2-40B4-BE49-F238E27FC236}">
                    <a16:creationId xmlns:a16="http://schemas.microsoft.com/office/drawing/2014/main" id="{F6728B87-59DA-4AC9-9EB4-E27AA08E5BB3}"/>
                  </a:ext>
                </a:extLst>
              </p:cNvPr>
              <p:cNvSpPr txBox="1"/>
              <p:nvPr/>
            </p:nvSpPr>
            <p:spPr>
              <a:xfrm>
                <a:off x="2135876" y="1557775"/>
                <a:ext cx="2138114" cy="4229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ขั้นตอนการใช้งานและการพิมพ์ใบสมัคร</a:t>
                </a:r>
                <a:endParaRPr lang="ko-KR" altLang="en-US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79953513-DD29-40F0-8350-90236E648300}"/>
              </a:ext>
            </a:extLst>
          </p:cNvPr>
          <p:cNvGrpSpPr/>
          <p:nvPr/>
        </p:nvGrpSpPr>
        <p:grpSpPr>
          <a:xfrm>
            <a:off x="251520" y="4696047"/>
            <a:ext cx="8638491" cy="903335"/>
            <a:chOff x="488844" y="4168955"/>
            <a:chExt cx="6076841" cy="903335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04F63B16-FCA5-42DF-9FBA-A2A1EEAC9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4" y="4168955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40">
              <a:extLst>
                <a:ext uri="{FF2B5EF4-FFF2-40B4-BE49-F238E27FC236}">
                  <a16:creationId xmlns:a16="http://schemas.microsoft.com/office/drawing/2014/main" id="{7086F924-48E8-4811-8CCA-403695535C63}"/>
                </a:ext>
              </a:extLst>
            </p:cNvPr>
            <p:cNvSpPr/>
            <p:nvPr/>
          </p:nvSpPr>
          <p:spPr>
            <a:xfrm>
              <a:off x="692978" y="4286396"/>
              <a:ext cx="600843" cy="600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9C6AB503-3157-441D-B7C0-6F5F3E3F6B10}"/>
                </a:ext>
              </a:extLst>
            </p:cNvPr>
            <p:cNvSpPr txBox="1"/>
            <p:nvPr/>
          </p:nvSpPr>
          <p:spPr>
            <a:xfrm flipH="1">
              <a:off x="731840" y="4295723"/>
              <a:ext cx="499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ko-KR" alt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54">
              <a:extLst>
                <a:ext uri="{FF2B5EF4-FFF2-40B4-BE49-F238E27FC236}">
                  <a16:creationId xmlns:a16="http://schemas.microsoft.com/office/drawing/2014/main" id="{EA42AC18-1017-4890-9037-6292B841011A}"/>
                </a:ext>
              </a:extLst>
            </p:cNvPr>
            <p:cNvSpPr txBox="1"/>
            <p:nvPr/>
          </p:nvSpPr>
          <p:spPr>
            <a:xfrm>
              <a:off x="1426177" y="4355984"/>
              <a:ext cx="506093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การติดตั้งและใช้งานโปรแกรมตรวจสอบข้อมูลบุคคลผ่านระบบ </a:t>
              </a:r>
              <a:r>
                <a:rPr lang="en-US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Linkage Center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019FC45D-50FC-4345-B274-821D1A3FF1EE}"/>
              </a:ext>
            </a:extLst>
          </p:cNvPr>
          <p:cNvGrpSpPr/>
          <p:nvPr/>
        </p:nvGrpSpPr>
        <p:grpSpPr>
          <a:xfrm>
            <a:off x="252389" y="3471532"/>
            <a:ext cx="8638491" cy="903335"/>
            <a:chOff x="490580" y="2947627"/>
            <a:chExt cx="6076841" cy="903335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F0D6DDD4-CEC6-4AF8-891E-3DD618186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A0D83058-C59B-477B-B853-5C8E0FAB6562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15BCA2E5-F710-4024-98FB-D065E3DD3AF9}"/>
                </a:ext>
              </a:extLst>
            </p:cNvPr>
            <p:cNvSpPr txBox="1"/>
            <p:nvPr/>
          </p:nvSpPr>
          <p:spPr>
            <a:xfrm flipH="1">
              <a:off x="672329" y="3112408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ko-KR" alt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7D5D0F1-6BE8-45E5-A7EF-1ADE6BB811B2}"/>
                </a:ext>
              </a:extLst>
            </p:cNvPr>
            <p:cNvSpPr txBox="1"/>
            <p:nvPr/>
          </p:nvSpPr>
          <p:spPr>
            <a:xfrm>
              <a:off x="1415763" y="3185040"/>
              <a:ext cx="4810178" cy="461666"/>
            </a:xfrm>
            <a:prstGeom prst="rect">
              <a:avLst/>
            </a:prstGeom>
            <a:solidFill>
              <a:srgbClr val="C51D2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การส่งรายชื่อเจ้าหน้าที่ผู้ขออนุญาตตรวจสอบทะเบียนประวัติบุคคล(เพิ่มเติม)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3">
            <a:extLst>
              <a:ext uri="{FF2B5EF4-FFF2-40B4-BE49-F238E27FC236}">
                <a16:creationId xmlns:a16="http://schemas.microsoft.com/office/drawing/2014/main" id="{70CE9AC8-97E8-456F-98F2-3E661CA692DC}"/>
              </a:ext>
            </a:extLst>
          </p:cNvPr>
          <p:cNvGrpSpPr/>
          <p:nvPr/>
        </p:nvGrpSpPr>
        <p:grpSpPr>
          <a:xfrm>
            <a:off x="251519" y="2288759"/>
            <a:ext cx="8638491" cy="903335"/>
            <a:chOff x="490580" y="2947627"/>
            <a:chExt cx="6076841" cy="903335"/>
          </a:xfrm>
        </p:grpSpPr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A8554231-5294-4D77-B395-C000BD343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E2E24B5C-11D7-4CFC-B8F8-72A815D7E040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69A4D328-58E9-4B53-8A3C-AB89F62F9F6F}"/>
                </a:ext>
              </a:extLst>
            </p:cNvPr>
            <p:cNvSpPr txBox="1"/>
            <p:nvPr/>
          </p:nvSpPr>
          <p:spPr>
            <a:xfrm flipH="1">
              <a:off x="672329" y="3112408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00B0F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ko-KR" altLang="en-US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ED565B57-769B-4F80-8989-EDC40FC98561}"/>
                </a:ext>
              </a:extLst>
            </p:cNvPr>
            <p:cNvSpPr txBox="1"/>
            <p:nvPr/>
          </p:nvSpPr>
          <p:spPr>
            <a:xfrm>
              <a:off x="1415763" y="3185040"/>
              <a:ext cx="4810178" cy="46166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การตรวจสอบรายชื่อเจ้าหน้าที่ผู้ได้รับอนุญาตตรวจสอบทะเบียนประวัติบุคคล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722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เข้าเว็บไซต์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datacenter.dsd.go.th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และเลือกระบบดาวน์โหลดเอกสาร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423012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ตรวจสอบรายชื่อเจ้าหน้าที่ผู้ได้รับอนุญาตตรวจสอบทะเบียนประวัติบุคคล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6EA7319-F0A1-447C-B812-6D2F2A3B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075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เลือกระบบ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Linkage Center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กรมการปกครอง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4766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ตรวจสอบรายชื่อเจ้าหน้าที่ผู้ได้รับอนุญาตตรวจสอบทะเบียนประวัติบุคคล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3F99676-A153-40A2-AB6D-20C7D174F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73"/>
          <a:stretch/>
        </p:blipFill>
        <p:spPr>
          <a:xfrm>
            <a:off x="539552" y="2348880"/>
            <a:ext cx="481628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เลือกหัวข้อ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user Linkage Management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กรมการปกครอง.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pdf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4766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ตรวจสอบรายชื่อเจ้าหน้าที่ผู้ได้รับอนุญาตตรวจสอบทะเบียนประวัติบุคคล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702CE42-8DBA-4FAA-B5AB-5C08998C6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25"/>
          <a:stretch/>
        </p:blipFill>
        <p:spPr>
          <a:xfrm>
            <a:off x="536981" y="2276872"/>
            <a:ext cx="7867814" cy="329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05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ตรวจสอบรายชื่อตนเองว่ามีรายชื่อของตนเองเป็นเจ้าหน้าที่ ผู้ได้รับอนุญาตตรวจสอบ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ทะเบียนประวัติบุคคลในระบบ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 Linkage Center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แล้วหรือไม่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47669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ตรวจสอบรายชื่อเจ้าหน้าที่ผู้ได้รับอนุญาตตรวจสอบทะเบียนประวัติบุคคล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99007FB-1566-4B18-8232-A0765428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000266"/>
            <a:ext cx="4376394" cy="409303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04C5E85-8680-4E1F-8867-2C9AFF8F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04" y="2204864"/>
            <a:ext cx="450115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3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เข้าระบบดาวน์โหลดเอกสาร และเลือกระบบ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Linkage Center 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กรมการปกครอง </a:t>
            </a:r>
            <a:br>
              <a:rPr lang="th-TH" sz="2400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จากนั้นดาวน์โหลดแบบฟอร์มลงทะเบียนผู้ขออนุญาตตรวจสอบทะเบียนประวัติบุคคล.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pdf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  <a:solidFill>
            <a:srgbClr val="C51D26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539908" cy="8818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การส่งรายชื่อเจ้าหน้าที่ผู้ขออนุญาตตรวจสอบทะเบียนประวัติบุคคล (เพิ่มเติม)</a:t>
              </a: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31C2B26-846F-41C7-B145-4C911138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80223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6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37CD15-9C19-4EC5-B32C-8A8C7EC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5B3D092-7216-4D4D-B08B-62D42D439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114A70A-7E3C-4CB9-9048-581033C8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11" y="58316"/>
            <a:ext cx="513554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52FD91-20EB-4585-961B-78F07DB5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CBE2A7A-9BDF-4CE8-B3EF-52138E17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641255D-4D1B-419C-BC7F-B6BB5A4D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300"/>
            <a:ext cx="5863120" cy="68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650370"/>
            <a:ext cx="7908032" cy="11430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สิ่งสำคัญในการดำเนินการตรวจสอบประวัติบุคคล 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จากฐานข้อมูลทะเบียนราษฎร์ กรมการปกครอง</a:t>
            </a:r>
          </a:p>
        </p:txBody>
      </p:sp>
      <p:pic>
        <p:nvPicPr>
          <p:cNvPr id="5" name="รูปภาพ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0" y="2204864"/>
            <a:ext cx="2520280" cy="241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2645377" y="2204864"/>
            <a:ext cx="14318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h-TH" sz="1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15" y="2369142"/>
            <a:ext cx="3142304" cy="2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02D96FA-90D4-42A0-9F67-5CCB7C825E28}"/>
              </a:ext>
            </a:extLst>
          </p:cNvPr>
          <p:cNvSpPr txBox="1"/>
          <p:nvPr/>
        </p:nvSpPr>
        <p:spPr>
          <a:xfrm>
            <a:off x="5436096" y="3933056"/>
            <a:ext cx="1152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026B585-75AD-4651-94FB-37431F3BE63F}"/>
              </a:ext>
            </a:extLst>
          </p:cNvPr>
          <p:cNvSpPr txBox="1"/>
          <p:nvPr/>
        </p:nvSpPr>
        <p:spPr>
          <a:xfrm>
            <a:off x="5588496" y="4085456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7190495-EEAD-4953-B8F0-D0DAD45131B9}"/>
              </a:ext>
            </a:extLst>
          </p:cNvPr>
          <p:cNvSpPr txBox="1"/>
          <p:nvPr/>
        </p:nvSpPr>
        <p:spPr>
          <a:xfrm>
            <a:off x="4716016" y="4872518"/>
            <a:ext cx="3142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Pin code </a:t>
            </a:r>
            <a:endParaRPr lang="th-TH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41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เมื่อกรอกแบบฟอร์มและให้ผู้อำนวยการลงนามเรียบร้อยแล้ว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  <a:solidFill>
            <a:srgbClr val="C51D26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539908" cy="8818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การส่งรายชื่อเจ้าหน้าที่ผู้ขออนุญาตตรวจสอบทะเบียนประวัติบุคคล (เพิ่มเติม)</a:t>
              </a:r>
            </a:p>
          </p:txBody>
        </p:sp>
      </p:grp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2FEFA2C-E2AE-40A5-9E78-4126C73A3427}"/>
              </a:ext>
            </a:extLst>
          </p:cNvPr>
          <p:cNvSpPr txBox="1"/>
          <p:nvPr/>
        </p:nvSpPr>
        <p:spPr>
          <a:xfrm>
            <a:off x="504548" y="2167133"/>
            <a:ext cx="74888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ส่งแบบฟอร์มฉบับจริงมาที่ศูนย์ข้อมูลเทคโนโลยีสารสนเทศและการสื่อสาร</a:t>
            </a:r>
          </a:p>
          <a:p>
            <a:pPr marL="514350" indent="-51435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ดาวน์โหลดแบบรายงานรายชื่อเจ้าหน้าที่ผู้ขออนุญาตตรวจสอบทะเบียน ประวัติบุคคล พร้อมทั้งกรอกรายละเอียดให้ครบถ้วนและส่งไปที่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e-mail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itplan@dsd.go.th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97C3C37-D053-4384-8049-1FAFB7860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58"/>
          <a:stretch/>
        </p:blipFill>
        <p:spPr>
          <a:xfrm>
            <a:off x="575310" y="3861048"/>
            <a:ext cx="7993380" cy="28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3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650370"/>
            <a:ext cx="7908032" cy="11430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สิ่งสำคัญในการดำเนินการตรวจสอบประวัติบุคคล 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จากฐานข้อมูลทะเบียนราษฎร์ กรมการปกครอง</a:t>
            </a:r>
          </a:p>
        </p:txBody>
      </p:sp>
      <p:pic>
        <p:nvPicPr>
          <p:cNvPr id="5" name="รูปภาพ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0" y="2204864"/>
            <a:ext cx="2520280" cy="241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2645377" y="2204864"/>
            <a:ext cx="14318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h-TH" sz="1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15" y="2369142"/>
            <a:ext cx="3142304" cy="2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02D96FA-90D4-42A0-9F67-5CCB7C825E28}"/>
              </a:ext>
            </a:extLst>
          </p:cNvPr>
          <p:cNvSpPr txBox="1"/>
          <p:nvPr/>
        </p:nvSpPr>
        <p:spPr>
          <a:xfrm>
            <a:off x="5436096" y="3933056"/>
            <a:ext cx="1152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026B585-75AD-4651-94FB-37431F3BE63F}"/>
              </a:ext>
            </a:extLst>
          </p:cNvPr>
          <p:cNvSpPr txBox="1"/>
          <p:nvPr/>
        </p:nvSpPr>
        <p:spPr>
          <a:xfrm>
            <a:off x="5588496" y="4085456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7190495-EEAD-4953-B8F0-D0DAD45131B9}"/>
              </a:ext>
            </a:extLst>
          </p:cNvPr>
          <p:cNvSpPr txBox="1"/>
          <p:nvPr/>
        </p:nvSpPr>
        <p:spPr>
          <a:xfrm>
            <a:off x="4716016" y="4872518"/>
            <a:ext cx="3142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Pin code </a:t>
            </a:r>
            <a:endParaRPr lang="th-TH" sz="800" dirty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44DEDA01-F728-4AC6-A63A-6AA9810091B8}"/>
              </a:ext>
            </a:extLst>
          </p:cNvPr>
          <p:cNvSpPr/>
          <p:nvPr/>
        </p:nvSpPr>
        <p:spPr>
          <a:xfrm>
            <a:off x="4209614" y="2095890"/>
            <a:ext cx="3648705" cy="37813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80D7AC1-540E-4AD4-947B-5A687655F812}"/>
              </a:ext>
            </a:extLst>
          </p:cNvPr>
          <p:cNvSpPr txBox="1"/>
          <p:nvPr/>
        </p:nvSpPr>
        <p:spPr>
          <a:xfrm>
            <a:off x="682353" y="4462863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Feitian</a:t>
            </a:r>
            <a:r>
              <a:rPr lang="en-US" dirty="0"/>
              <a:t> R301 - C11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795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เอกสารประกอบการขอ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Pin Code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ประจำบัตรประตัวประชาชน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539552" y="260649"/>
            <a:ext cx="7488832" cy="470474"/>
            <a:chOff x="488845" y="1757997"/>
            <a:chExt cx="6078577" cy="898659"/>
          </a:xfrm>
          <a:solidFill>
            <a:srgbClr val="C51D26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539908" cy="8818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การส่งรายชื่อเจ้าหน้าที่ผู้ขออนุญาตตรวจสอบทะเบียนประวัติบุคคล (เพิ่มเติม)</a:t>
              </a: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A6176C2-1170-4864-A9A7-FE318299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077"/>
            <a:ext cx="9144000" cy="27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0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Linkage Center</a:t>
            </a:r>
            <a:endParaRPr lang="th-TH" sz="3200" b="1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0703FD6-0FDA-4C3E-BDA0-B3E8327FD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681"/>
            <a:ext cx="9144000" cy="24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55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4E27D3-5F52-4F51-837F-57204AEE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EC641D-7D32-48A3-B56B-416B9106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5829FB8-86C5-4F30-A105-E13993921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0" y="1988840"/>
            <a:ext cx="738986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3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A69D11-A9F6-4796-81E5-8E76F2DB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736659-5AA6-4666-94DB-457CA67B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6D23D84-83A2-4674-810C-7A40980B5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132856"/>
            <a:ext cx="428281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3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90F0F-BC9B-48E2-A64B-E4A74D43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1B1E3B1-B3A0-4D28-998E-C0B8064FC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7DC6D0-40F7-453A-9A19-BC16D2F3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2674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57689786-E051-453A-BD87-CFEA3B5CCAFD}"/>
              </a:ext>
            </a:extLst>
          </p:cNvPr>
          <p:cNvCxnSpPr>
            <a:cxnSpLocks/>
          </p:cNvCxnSpPr>
          <p:nvPr/>
        </p:nvCxnSpPr>
        <p:spPr>
          <a:xfrm flipV="1">
            <a:off x="5292080" y="6084977"/>
            <a:ext cx="432048" cy="21602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491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C91FF6-E787-4236-9EEE-D24503FA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6BDC73-C318-42DA-AAD2-C1693291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99DD4F7-E597-4B55-874A-4B2E4524F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7018"/>
            <a:ext cx="5598740" cy="40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80365A-A063-4719-8D19-53BD5A65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D1AC347-E27E-4FDF-9E80-B5CE3634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929721" cy="105927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43B39E-C008-4423-A75C-EC0240DD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018677"/>
            <a:ext cx="5746080" cy="4713889"/>
          </a:xfrm>
          <a:prstGeom prst="rect">
            <a:avLst/>
          </a:prstGeom>
        </p:spPr>
      </p:pic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CD415536-7C48-415E-A1D7-B4028AA6C7AA}"/>
              </a:ext>
            </a:extLst>
          </p:cNvPr>
          <p:cNvCxnSpPr/>
          <p:nvPr/>
        </p:nvCxnSpPr>
        <p:spPr>
          <a:xfrm flipV="1">
            <a:off x="315615" y="3067100"/>
            <a:ext cx="432048" cy="360040"/>
          </a:xfrm>
          <a:prstGeom prst="straightConnector1">
            <a:avLst/>
          </a:prstGeom>
          <a:ln w="57150">
            <a:solidFill>
              <a:srgbClr val="C51D2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4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F860AB-BEEC-45E2-9599-B14CBFDF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DF0634F-8738-4BF7-87B9-AE57663D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7416824" cy="2336649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C857CD7-BE75-4917-9F86-C2E5D0806AAB}"/>
              </a:ext>
            </a:extLst>
          </p:cNvPr>
          <p:cNvSpPr txBox="1"/>
          <p:nvPr/>
        </p:nvSpPr>
        <p:spPr>
          <a:xfrm>
            <a:off x="537546" y="34430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1.</a:t>
            </a:r>
            <a:r>
              <a:rPr lang="th-TH" sz="1800" dirty="0"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คัดลอกไฟล์ </a:t>
            </a:r>
            <a:r>
              <a:rPr lang="en-US" sz="1800" dirty="0"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lm.exe </a:t>
            </a:r>
            <a:r>
              <a:rPr lang="th-TH" sz="1800" dirty="0"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จากนั้นนำไปวางไว้ที่ </a:t>
            </a:r>
            <a:r>
              <a:rPr lang="en-US" sz="1800" dirty="0">
                <a:effectLst/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C: &gt;&gt; Windows</a:t>
            </a:r>
          </a:p>
          <a:p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2.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 เข้า 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Folder </a:t>
            </a:r>
            <a:r>
              <a:rPr lang="en-US" dirty="0" err="1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SmartCardLibrary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 2565 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จากนั้นคัดลอกไฟล์ </a:t>
            </a:r>
            <a:r>
              <a:rPr lang="en-US" dirty="0" err="1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scapi_ope.dli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scapi_ope.dll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ไปวางไฟล์ไว้ที่ 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C:&gt;&gt;Windows&gt;&gt;System32 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และถ้าหากมี 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Folder SysWOW64 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ให้วางไฟล์ไว้ใน</a:t>
            </a:r>
            <a:r>
              <a:rPr lang="en-US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Folder </a:t>
            </a:r>
            <a:r>
              <a:rPr lang="th-TH" dirty="0">
                <a:latin typeface="TH SarabunPSK" panose="020B0500040200020003" pitchFamily="34" charset="-34"/>
                <a:ea typeface="MS Mincho" panose="02020609040205080304" pitchFamily="49" charset="-128"/>
                <a:cs typeface="TH SarabunPSK" panose="020B0500040200020003" pitchFamily="34" charset="-34"/>
              </a:rPr>
              <a:t>นี้ด้วย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48059A1-B346-4622-B457-C85D084D3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5" y="4618974"/>
            <a:ext cx="7404989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3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650370"/>
            <a:ext cx="7908032" cy="1143000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สิ่งสำคัญในการดำเนินการตรวจสอบประวัติบุคคล 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จากฐานข้อมูลทะเบียนราษฎร์ กรมการปกครอง</a:t>
            </a:r>
          </a:p>
        </p:txBody>
      </p:sp>
      <p:pic>
        <p:nvPicPr>
          <p:cNvPr id="5" name="รูปภาพ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0" y="2204864"/>
            <a:ext cx="2520280" cy="241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2645377" y="2204864"/>
            <a:ext cx="14318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h-TH" sz="1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15" y="2369142"/>
            <a:ext cx="3142304" cy="2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02D96FA-90D4-42A0-9F67-5CCB7C825E28}"/>
              </a:ext>
            </a:extLst>
          </p:cNvPr>
          <p:cNvSpPr txBox="1"/>
          <p:nvPr/>
        </p:nvSpPr>
        <p:spPr>
          <a:xfrm>
            <a:off x="5436096" y="3933056"/>
            <a:ext cx="1152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4026B585-75AD-4651-94FB-37431F3BE63F}"/>
              </a:ext>
            </a:extLst>
          </p:cNvPr>
          <p:cNvSpPr txBox="1"/>
          <p:nvPr/>
        </p:nvSpPr>
        <p:spPr>
          <a:xfrm>
            <a:off x="5588496" y="4085456"/>
            <a:ext cx="1152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7190495-EEAD-4953-B8F0-D0DAD45131B9}"/>
              </a:ext>
            </a:extLst>
          </p:cNvPr>
          <p:cNvSpPr txBox="1"/>
          <p:nvPr/>
        </p:nvSpPr>
        <p:spPr>
          <a:xfrm>
            <a:off x="4716016" y="4872518"/>
            <a:ext cx="3142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Pin code </a:t>
            </a:r>
            <a:endParaRPr lang="th-TH" sz="800" dirty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44DEDA01-F728-4AC6-A63A-6AA9810091B8}"/>
              </a:ext>
            </a:extLst>
          </p:cNvPr>
          <p:cNvSpPr/>
          <p:nvPr/>
        </p:nvSpPr>
        <p:spPr>
          <a:xfrm>
            <a:off x="461120" y="2060848"/>
            <a:ext cx="2598712" cy="27363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80D7AC1-540E-4AD4-947B-5A687655F812}"/>
              </a:ext>
            </a:extLst>
          </p:cNvPr>
          <p:cNvSpPr txBox="1"/>
          <p:nvPr/>
        </p:nvSpPr>
        <p:spPr>
          <a:xfrm>
            <a:off x="682353" y="4462863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Feitian</a:t>
            </a:r>
            <a:r>
              <a:rPr lang="en-US" dirty="0"/>
              <a:t> R301 - C11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8238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751BA4D-90DF-4888-AE92-414B3CEB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สำคัญ </a:t>
            </a:r>
            <a:r>
              <a:rPr lang="en-US" dirty="0"/>
              <a:t>!!!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352FA6-DAFF-4EB4-943C-663D808F8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ไฟล์ใน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Folder </a:t>
            </a:r>
            <a:r>
              <a:rPr lang="en-US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SmartCardLibrary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จะมีการอัพเดทจากกรมการปกครองในช่วงประมาณปลายเดือนธันวาคมทุกปี </a:t>
            </a:r>
          </a:p>
        </p:txBody>
      </p:sp>
    </p:spTree>
    <p:extLst>
      <p:ext uri="{BB962C8B-B14F-4D97-AF65-F5344CB8AC3E}">
        <p14:creationId xmlns:p14="http://schemas.microsoft.com/office/powerpoint/2010/main" val="2538413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F144E3-9E69-4BE5-BD1B-3C27E14A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1AF0C5-5FC6-40C7-A666-125792E5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45083D2-DEE3-401F-B8DA-6636CBFC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0" y="2018577"/>
            <a:ext cx="929721" cy="1059272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DBB2A67-5CCD-477E-AE47-5AD55E7C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18577"/>
            <a:ext cx="4063157" cy="483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58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60B1E6-2BCA-4065-9C01-B8FF0324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06A682B-C0E1-4386-A1E0-EAEF3DDB4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4726D1F-91EB-47C5-A7BE-9BDF131F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33350"/>
            <a:ext cx="553402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56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A6499A-B2CC-45FA-BBBA-5F9342F1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64EEE2-36F1-4A6A-8AF6-240C0573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5A1FEF4-E165-4681-B664-E5D9D6DA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86" y="0"/>
            <a:ext cx="5764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8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745A34-129A-4FF3-8B32-096BC601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AF3478-F378-4DA1-B27B-0AC7067A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85323B4-1458-46F9-8E35-0880A53A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92" y="1484784"/>
            <a:ext cx="5918015" cy="51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60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D4C2C6-85E5-4EF5-9BA4-957FBEF8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142E43-5CB5-40CD-8074-0382DD53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E62009C-CEBF-4F50-AB19-2E15BF17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18" y="620689"/>
            <a:ext cx="5109040" cy="60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03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BE4B85-81DB-4119-8CB7-4F4ADE45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780F98-4A35-4430-A9BF-229CC40F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00F19B3-4EB4-455E-B705-475EF93F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82" y="620688"/>
            <a:ext cx="823793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5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7E503C-5293-472F-B9FE-2C10AE93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5822A1-43B2-43AB-9F47-2C9943563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95FCBE3-D7C8-4E27-A447-1F3D10EC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3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6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E8E7F5-782C-4F57-8F51-3C76D121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EB6285-0A18-4FB9-86EF-58561490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AA272ED-3A8C-4560-B7AF-AF8B89291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811"/>
            <a:ext cx="7685854" cy="2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0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09D248-94E9-46F1-BB76-7187DC12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การติดตั้งและใช้งานโปรแกรมตรวจสอบข้อมูลบุคคลผ่านระบบ</a:t>
            </a:r>
            <a:br>
              <a:rPr kumimoji="0" lang="th-TH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Linkage Center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E13BC9-83CC-4A64-BCD5-DD10CF7CB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D422612-2F01-4894-9F84-D4FB6984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33960"/>
            <a:ext cx="8221852" cy="42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84777" cy="5814556"/>
          </a:xfrm>
        </p:spPr>
      </p:pic>
    </p:spTree>
    <p:extLst>
      <p:ext uri="{BB962C8B-B14F-4D97-AF65-F5344CB8AC3E}">
        <p14:creationId xmlns:p14="http://schemas.microsoft.com/office/powerpoint/2010/main" val="4152457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4855B9-396C-45FD-A1F2-3D1E27A7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หัวข้อการบรรยาย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84878CCA-A64F-4EE6-A20F-7EE0463CEECA}"/>
              </a:ext>
            </a:extLst>
          </p:cNvPr>
          <p:cNvGrpSpPr/>
          <p:nvPr/>
        </p:nvGrpSpPr>
        <p:grpSpPr>
          <a:xfrm>
            <a:off x="755575" y="3624174"/>
            <a:ext cx="6076841" cy="903335"/>
            <a:chOff x="490580" y="2947627"/>
            <a:chExt cx="6076841" cy="903335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FA79E52-1395-4E84-9440-A4A1F68DF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Oval 39">
              <a:extLst>
                <a:ext uri="{FF2B5EF4-FFF2-40B4-BE49-F238E27FC236}">
                  <a16:creationId xmlns:a16="http://schemas.microsoft.com/office/drawing/2014/main" id="{841EDA12-8E21-4CE6-B747-198CB4E2EB97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24514485-BE66-49C0-BA6B-2E0595590217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51EC6055-8A29-4ACB-9C90-9C66F1E74C98}"/>
                </a:ext>
              </a:extLst>
            </p:cNvPr>
            <p:cNvGrpSpPr/>
            <p:nvPr/>
          </p:nvGrpSpPr>
          <p:grpSpPr>
            <a:xfrm>
              <a:off x="1426177" y="3011388"/>
              <a:ext cx="4852171" cy="740425"/>
              <a:chOff x="2135876" y="1557775"/>
              <a:chExt cx="2156780" cy="678277"/>
            </a:xfrm>
          </p:grpSpPr>
          <p:sp>
            <p:nvSpPr>
              <p:cNvPr id="14" name="TextBox 50">
                <a:extLst>
                  <a:ext uri="{FF2B5EF4-FFF2-40B4-BE49-F238E27FC236}">
                    <a16:creationId xmlns:a16="http://schemas.microsoft.com/office/drawing/2014/main" id="{027564FF-8064-4D7A-B983-D38BA1C6E1FC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338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 โปรแกรม</a:t>
                </a:r>
                <a:r>
                  <a:rPr lang="en-US" altLang="ko-KR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altLang="ko-KR" b="1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dsd_register_offline</a:t>
                </a:r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5" name="TextBox 51">
                <a:extLst>
                  <a:ext uri="{FF2B5EF4-FFF2-40B4-BE49-F238E27FC236}">
                    <a16:creationId xmlns:a16="http://schemas.microsoft.com/office/drawing/2014/main" id="{69C27EEE-D243-4B10-828B-1A8CAF43BFA2}"/>
                  </a:ext>
                </a:extLst>
              </p:cNvPr>
              <p:cNvSpPr txBox="1"/>
              <p:nvPr/>
            </p:nvSpPr>
            <p:spPr>
              <a:xfrm>
                <a:off x="2135876" y="1557775"/>
                <a:ext cx="2138114" cy="42291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ขั้นตอนการใช้งานและการพิมพ์ใบสมัคร</a:t>
                </a:r>
                <a:endParaRPr lang="ko-KR" altLang="en-US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5D29AAE7-5677-4958-B3C0-934261DBF89C}"/>
              </a:ext>
            </a:extLst>
          </p:cNvPr>
          <p:cNvGrpSpPr/>
          <p:nvPr/>
        </p:nvGrpSpPr>
        <p:grpSpPr>
          <a:xfrm>
            <a:off x="756444" y="3615548"/>
            <a:ext cx="6076841" cy="958077"/>
            <a:chOff x="490580" y="2947627"/>
            <a:chExt cx="6076841" cy="958077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580EC85F-75FE-4AAC-BCD3-C4353A222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80" y="2947627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A668A0F0-856E-4257-BCD6-33401D467BB3}"/>
                </a:ext>
              </a:extLst>
            </p:cNvPr>
            <p:cNvSpPr/>
            <p:nvPr/>
          </p:nvSpPr>
          <p:spPr>
            <a:xfrm>
              <a:off x="689551" y="3108368"/>
              <a:ext cx="605399" cy="6053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79DDEF17-6FD3-4978-A021-71A5CF52A35E}"/>
                </a:ext>
              </a:extLst>
            </p:cNvPr>
            <p:cNvSpPr txBox="1"/>
            <p:nvPr/>
          </p:nvSpPr>
          <p:spPr>
            <a:xfrm flipH="1">
              <a:off x="672329" y="3123484"/>
              <a:ext cx="618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ko-KR" altLang="en-US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id="{BF5B18CC-7D1D-42FE-93D6-E1E1057CA48A}"/>
                </a:ext>
              </a:extLst>
            </p:cNvPr>
            <p:cNvGrpSpPr/>
            <p:nvPr/>
          </p:nvGrpSpPr>
          <p:grpSpPr>
            <a:xfrm>
              <a:off x="1415763" y="3000375"/>
              <a:ext cx="4862585" cy="905329"/>
              <a:chOff x="2131247" y="1547684"/>
              <a:chExt cx="2161409" cy="829339"/>
            </a:xfrm>
          </p:grpSpPr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E570DD2C-CB03-455D-B9FC-6FA946DE88B6}"/>
                  </a:ext>
                </a:extLst>
              </p:cNvPr>
              <p:cNvSpPr txBox="1"/>
              <p:nvPr/>
            </p:nvSpPr>
            <p:spPr>
              <a:xfrm>
                <a:off x="2241987" y="1897720"/>
                <a:ext cx="2050669" cy="479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C78B809D-5966-4237-A4AF-16B32D2A4480}"/>
                  </a:ext>
                </a:extLst>
              </p:cNvPr>
              <p:cNvSpPr txBox="1"/>
              <p:nvPr/>
            </p:nvSpPr>
            <p:spPr>
              <a:xfrm>
                <a:off x="2131247" y="1547684"/>
                <a:ext cx="2138114" cy="761246"/>
              </a:xfrm>
              <a:prstGeom prst="rect">
                <a:avLst/>
              </a:prstGeom>
              <a:solidFill>
                <a:srgbClr val="60DE72"/>
              </a:solidFill>
            </p:spPr>
            <p:txBody>
              <a:bodyPr wrap="square" rtlCol="0" anchor="ctr">
                <a:spAutoFit/>
              </a:bodyPr>
              <a:lstStyle/>
              <a:p>
                <a:r>
                  <a:rPr lang="th-TH" altLang="ko-KR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การตรวจสอบ</a:t>
                </a:r>
                <a:r>
                  <a:rPr lang="th-TH" sz="2400" b="1" i="0" dirty="0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ข้อมูลการจดทะเบียนหนังสือรับรอง</a:t>
                </a:r>
                <a:br>
                  <a:rPr lang="th-TH" sz="2400" b="1" i="0" dirty="0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2400" b="1" i="0" dirty="0">
                    <a:solidFill>
                      <a:srgbClr val="FFFFFF"/>
                    </a:solidFill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นิติบุคคล (กรมพัฒนาธุรกิจการค้า)</a:t>
                </a:r>
                <a:endParaRPr lang="ko-KR" alt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0798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60D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</a:t>
              </a:r>
              <a:r>
                <a:rPr lang="th-TH" sz="24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ข้อมูลการจดทะเบียนหนังสือรับรองนิติบุคคล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DE971DA-9347-4FF9-94E0-F447245D8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20278" cy="35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3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60D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</a:t>
              </a:r>
              <a:r>
                <a:rPr lang="th-TH" sz="24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ข้อมูลการจดทะเบียนหนังสือรับรองนิติบุคคล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938F5F0-6107-4F9B-8A29-30FC4CE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67"/>
            <a:ext cx="9144000" cy="55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4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60D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</a:t>
              </a:r>
              <a:r>
                <a:rPr lang="th-TH" sz="24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ข้อมูลการจดทะเบียนหนังสือรับรองนิติบุคคล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8183019-F08E-41B2-BE60-B6A47573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98" y="735782"/>
            <a:ext cx="6091492" cy="6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533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solidFill>
              <a:srgbClr val="60D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</a:t>
              </a:r>
              <a:r>
                <a:rPr lang="th-TH" sz="2400" b="1" i="0" dirty="0">
                  <a:solidFill>
                    <a:schemeClr val="bg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ข้อมูลการจดทะเบียนหนังสือรับรองนิติบุคคล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4C67FEA-4C79-4866-B5FC-10AB93A1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22" y="737011"/>
            <a:ext cx="6566963" cy="61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77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4855B9-396C-45FD-A1F2-3D1E27A7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หัวข้อการบรรยาย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F8C24C31-9DC5-4FAB-8D23-3C25DC1A605B}"/>
              </a:ext>
            </a:extLst>
          </p:cNvPr>
          <p:cNvGrpSpPr/>
          <p:nvPr/>
        </p:nvGrpSpPr>
        <p:grpSpPr>
          <a:xfrm>
            <a:off x="755575" y="4840063"/>
            <a:ext cx="6076841" cy="903335"/>
            <a:chOff x="488844" y="4168955"/>
            <a:chExt cx="6076841" cy="903335"/>
          </a:xfrm>
        </p:grpSpPr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4B86B03-2918-4062-AC0F-2A4F46ED7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4" y="4168955"/>
              <a:ext cx="6076841" cy="90333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40">
              <a:extLst>
                <a:ext uri="{FF2B5EF4-FFF2-40B4-BE49-F238E27FC236}">
                  <a16:creationId xmlns:a16="http://schemas.microsoft.com/office/drawing/2014/main" id="{5E9FC416-6163-4A0A-9A48-D20814227F33}"/>
                </a:ext>
              </a:extLst>
            </p:cNvPr>
            <p:cNvSpPr/>
            <p:nvPr/>
          </p:nvSpPr>
          <p:spPr>
            <a:xfrm>
              <a:off x="692978" y="4286396"/>
              <a:ext cx="600843" cy="6008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D573D14A-12F9-497B-B22C-EBD195A423F2}"/>
                </a:ext>
              </a:extLst>
            </p:cNvPr>
            <p:cNvSpPr txBox="1"/>
            <p:nvPr/>
          </p:nvSpPr>
          <p:spPr>
            <a:xfrm flipH="1">
              <a:off x="731840" y="4295723"/>
              <a:ext cx="499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ko-KR" altLang="en-US" sz="32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54">
              <a:extLst>
                <a:ext uri="{FF2B5EF4-FFF2-40B4-BE49-F238E27FC236}">
                  <a16:creationId xmlns:a16="http://schemas.microsoft.com/office/drawing/2014/main" id="{468F07BF-FD7F-47B1-A66D-7F04654F9B83}"/>
                </a:ext>
              </a:extLst>
            </p:cNvPr>
            <p:cNvSpPr txBox="1"/>
            <p:nvPr/>
          </p:nvSpPr>
          <p:spPr>
            <a:xfrm>
              <a:off x="1426177" y="4355984"/>
              <a:ext cx="5060936" cy="461665"/>
            </a:xfrm>
            <a:prstGeom prst="rect">
              <a:avLst/>
            </a:prstGeom>
            <a:solidFill>
              <a:srgbClr val="DDCC6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การตรวจสอบข้อมูลงบการเงิน (กรมพัฒนาธุรกิจการค้า)</a:t>
              </a:r>
              <a:endParaRPr lang="ko-KR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3738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  <a:solidFill>
            <a:srgbClr val="DDCC64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การตรวจสอบข้อมูลงบการเงิน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CF63AF0-8E4A-46DD-AD00-06796657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3" y="1937265"/>
            <a:ext cx="9144000" cy="3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12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  <a:solidFill>
            <a:srgbClr val="DDCC64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การตรวจสอบข้อมูลงบการเงิน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99B408B-15FA-4CE5-9B4B-32EA6C6C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4" y="2132856"/>
            <a:ext cx="7278768" cy="39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3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880119"/>
            <a:ext cx="8424936" cy="892697"/>
          </a:xfrm>
        </p:spPr>
        <p:txBody>
          <a:bodyPr>
            <a:normAutofit/>
          </a:bodyPr>
          <a:lstStyle/>
          <a:p>
            <a:endParaRPr lang="en-US" sz="2400" dirty="0">
              <a:latin typeface="TH SarabunPSK" pitchFamily="34" charset="-34"/>
              <a:cs typeface="TH SarabunPSK" pitchFamily="34" charset="-34"/>
            </a:endParaRPr>
          </a:p>
          <a:p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pPr marL="36576" indent="0">
              <a:buNone/>
            </a:pP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52A24D-D57A-420E-9479-49522385E4F6}"/>
              </a:ext>
            </a:extLst>
          </p:cNvPr>
          <p:cNvGrpSpPr/>
          <p:nvPr/>
        </p:nvGrpSpPr>
        <p:grpSpPr>
          <a:xfrm>
            <a:off x="179512" y="260649"/>
            <a:ext cx="8784976" cy="470474"/>
            <a:chOff x="488845" y="1757997"/>
            <a:chExt cx="6078577" cy="898659"/>
          </a:xfrm>
          <a:solidFill>
            <a:srgbClr val="DDCC64"/>
          </a:solidFill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56EFB67C-EE02-4305-B24F-1D0DE2CE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45" y="1757997"/>
              <a:ext cx="6078577" cy="89073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25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735274" y="1774823"/>
              <a:ext cx="5234255" cy="88183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การตรวจสอบข้อมูลงบการเงิน (กรมพัฒนาธุรกิจการค้า)</a:t>
              </a:r>
              <a:endParaRPr lang="ko-KR" alt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152FD4C-E9DE-416B-ADA7-86F06952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02" y="884269"/>
            <a:ext cx="6331195" cy="58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2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A7A946-B24C-49F7-9FAC-0A36276B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38" y="753228"/>
            <a:ext cx="7136705" cy="1080938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การตรวจสอบประวัติการใช้งาน สำหรับ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Super Admin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ECB9482-9D65-49EC-9FCB-431B94B43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94" y="2114003"/>
            <a:ext cx="8220812" cy="3960440"/>
          </a:xfrm>
        </p:spPr>
      </p:pic>
    </p:spTree>
    <p:extLst>
      <p:ext uri="{BB962C8B-B14F-4D97-AF65-F5344CB8AC3E}">
        <p14:creationId xmlns:p14="http://schemas.microsoft.com/office/powerpoint/2010/main" val="164530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รายการส่งมอบอุปกรณ์เครื่องอ่านบัตร </a:t>
            </a:r>
            <a:r>
              <a:rPr lang="en-US" sz="3200" dirty="0"/>
              <a:t>smart card reader</a:t>
            </a: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9" y="1988840"/>
            <a:ext cx="7691066" cy="510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86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D744E8-9709-4283-9DB4-97197682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C626C5F-9950-41FF-86EE-98ED38A8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BF297A9-FD17-41B6-A669-7317D037C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57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91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8949EAD-9EC0-4271-A12B-898871EB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715E1DC-4B8A-490C-8442-552BC2935C77}"/>
              </a:ext>
            </a:extLst>
          </p:cNvPr>
          <p:cNvSpPr/>
          <p:nvPr/>
        </p:nvSpPr>
        <p:spPr>
          <a:xfrm>
            <a:off x="1691680" y="2967335"/>
            <a:ext cx="54726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“ขอบคุณครับ”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โมเดล 3 มิติ 5" descr="Smiling Face">
                <a:extLst>
                  <a:ext uri="{FF2B5EF4-FFF2-40B4-BE49-F238E27FC236}">
                    <a16:creationId xmlns:a16="http://schemas.microsoft.com/office/drawing/2014/main" id="{3E9A0695-3C4C-4654-A280-11E4C2D199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9303130"/>
                  </p:ext>
                </p:extLst>
              </p:nvPr>
            </p:nvGraphicFramePr>
            <p:xfrm>
              <a:off x="6660232" y="4290774"/>
              <a:ext cx="1322073" cy="134109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22073" cy="1341094"/>
                    </a:xfrm>
                    <a:prstGeom prst="rect">
                      <a:avLst/>
                    </a:prstGeom>
                  </am3d:spPr>
                  <am3d:camera>
                    <am3d:pos x="0" y="0" z="809380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067647" d="1000000"/>
                    <am3d:preTrans dx="0" dy="-2" dz="1153533"/>
                    <am3d:scale>
                      <am3d:sx n="1000000" d="1000000"/>
                      <am3d:sy n="1000000" d="1000000"/>
                      <am3d:sz n="1000000" d="1000000"/>
                    </am3d:scale>
                    <am3d:rot ax="211278" ay="-1056825" az="-6400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2732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โมเดล 3 มิติ 5" descr="Smiling Face">
                <a:extLst>
                  <a:ext uri="{FF2B5EF4-FFF2-40B4-BE49-F238E27FC236}">
                    <a16:creationId xmlns:a16="http://schemas.microsoft.com/office/drawing/2014/main" id="{3E9A0695-3C4C-4654-A280-11E4C2D199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232" y="4290774"/>
                <a:ext cx="1322073" cy="13410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5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42A921-D556-4AD6-AD9D-0916EE6B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753228"/>
            <a:ext cx="8292673" cy="1080938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การตรวจสอบหมายเลขประจำเครื่องอ่านบัตร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Smart Card Reader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ที่ได้รับจัดสรรจากกรมการปกครอง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5A4A76-C816-405E-9537-99796C86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1A4DE58-5A41-482A-B1D6-24E0EA4C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5" y="1988840"/>
            <a:ext cx="8292673" cy="47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942A921-D556-4AD6-AD9D-0916EE6B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53228"/>
            <a:ext cx="7176653" cy="1080938"/>
          </a:xfrm>
        </p:spPr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5A4A76-C816-405E-9537-99796C86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6C2E3D8-8229-4E7B-86DA-55C19B1E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3" y="620688"/>
            <a:ext cx="875627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749B8A7-1567-4C95-A539-C2243039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916826-90A5-4AA2-ACF3-2CAC09236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12871EB-4EF4-4ADE-ACBB-EF0945960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918"/>
          <a:stretch/>
        </p:blipFill>
        <p:spPr>
          <a:xfrm>
            <a:off x="1178077" y="104285"/>
            <a:ext cx="7584243" cy="163505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28CFDFC-1657-422E-BAEC-AE8D686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16940"/>
            <a:ext cx="7596783" cy="50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47025"/>
      </p:ext>
    </p:extLst>
  </p:cSld>
  <p:clrMapOvr>
    <a:masterClrMapping/>
  </p:clrMapOvr>
</p:sld>
</file>

<file path=ppt/theme/theme1.xml><?xml version="1.0" encoding="utf-8"?>
<a:theme xmlns:a="http://schemas.openxmlformats.org/drawingml/2006/main" name="เบอร์ลิน">
  <a:themeElements>
    <a:clrScheme name="เบอร์ลิน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เบอร์ลิน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บอร์ลิ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TM04033917[[fn=เบอร์ลิน]]</Template>
  <TotalTime>2395</TotalTime>
  <Words>1150</Words>
  <Application>Microsoft Office PowerPoint</Application>
  <PresentationFormat>นำเสนอทางหน้าจอ (4:3)</PresentationFormat>
  <Paragraphs>125</Paragraphs>
  <Slides>61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61</vt:i4>
      </vt:variant>
    </vt:vector>
  </HeadingPairs>
  <TitlesOfParts>
    <vt:vector size="67" baseType="lpstr">
      <vt:lpstr>Arial</vt:lpstr>
      <vt:lpstr>Calibri</vt:lpstr>
      <vt:lpstr>TH SarabunPSK</vt:lpstr>
      <vt:lpstr>Trebuchet MS</vt:lpstr>
      <vt:lpstr>Wingdings 2</vt:lpstr>
      <vt:lpstr>เบอร์ลิน</vt:lpstr>
      <vt:lpstr>การเชื่อมโยงและตรวจสอบข้อมูล เพื่อใช้ในงานกองทุนพัฒนาฝีมือแรงงาน</vt:lpstr>
      <vt:lpstr>หัวข้อการบรรยาย</vt:lpstr>
      <vt:lpstr>สิ่งสำคัญในการดำเนินการตรวจสอบประวัติบุคคล  จากฐานข้อมูลทะเบียนราษฎร์ กรมการปกครอง</vt:lpstr>
      <vt:lpstr>สิ่งสำคัญในการดำเนินการตรวจสอบประวัติบุคคล  จากฐานข้อมูลทะเบียนราษฎร์ กรมการปกครอง</vt:lpstr>
      <vt:lpstr>งานนำเสนอ PowerPoint</vt:lpstr>
      <vt:lpstr>รายการส่งมอบอุปกรณ์เครื่องอ่านบัตร smart card reader</vt:lpstr>
      <vt:lpstr>การตรวจสอบหมายเลขประจำเครื่องอ่านบัตร Smart Card Reader ที่ได้รับจัดสรรจากกรมการปกครอง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การตรวจสอบข้อมูลบุคคลผ่านระบบ Linkage Center กรมการปกครอง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สิ่งสำคัญในการดำเนินการตรวจสอบประวัติบุคคล  จากฐานข้อมูลทะเบียนราษฎร์ กรมการปกครอง</vt:lpstr>
      <vt:lpstr>งานนำเสนอ PowerPoint</vt:lpstr>
      <vt:lpstr>งานนำเสนอ PowerPoint</vt:lpstr>
      <vt:lpstr>การติดตั้งและใช้งานโปรแกรมตรวจสอบข้อมูลบุคคลผ่านระบบ Linkage Center</vt:lpstr>
      <vt:lpstr>การติดตั้งและใช้งานโปรแกรมตรวจสอบข้อมูลบุคคลผ่านระบบ Linkage Center</vt:lpstr>
      <vt:lpstr>การติดตั้งและใช้งานโปรแกรมตรวจสอบข้อมูลบุคคลผ่านระบบ Linkage Center</vt:lpstr>
      <vt:lpstr>การติดตั้งและใช้งานโปรแกรมตรวจสอบข้อมูลบุคคลผ่านระบบ Linkage Center</vt:lpstr>
      <vt:lpstr>การติดตั้งและใช้งานโปรแกรมตรวจสอบข้อมูลบุคคลผ่านระบบ Linkage Center</vt:lpstr>
      <vt:lpstr>งานนำเสนอ PowerPoint</vt:lpstr>
      <vt:lpstr>สำคัญ !!!</vt:lpstr>
      <vt:lpstr>การติดตั้งและใช้งานโปรแกรมตรวจสอบข้อมูลบุคคลผ่านระบบ Linkage Center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การติดตั้งและใช้งานโปรแกรมตรวจสอบข้อมูลบุคคลผ่านระบบ Linkage Center</vt:lpstr>
      <vt:lpstr>การติดตั้งและใช้งานโปรแกรมตรวจสอบข้อมูลบุคคลผ่านระบบ Linkage Center</vt:lpstr>
      <vt:lpstr>การติดตั้งและใช้งานโปรแกรมตรวจสอบข้อมูลบุคคลผ่านระบบ Linkage Center</vt:lpstr>
      <vt:lpstr>หัวข้อการบรรยาย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หัวข้อการบรรยาย</vt:lpstr>
      <vt:lpstr>งานนำเสนอ PowerPoint</vt:lpstr>
      <vt:lpstr>งานนำเสนอ PowerPoint</vt:lpstr>
      <vt:lpstr>งานนำเสนอ PowerPoint</vt:lpstr>
      <vt:lpstr>การตรวจสอบประวัติการใช้งาน สำหรับ Super Admin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การดำเนินการเพื่อรองรับการเชื่อมโยง และยกเลิกสำเนาเอกสาร</dc:title>
  <dc:creator>Z87N-WIFI</dc:creator>
  <cp:lastModifiedBy>DSD2021_PC06</cp:lastModifiedBy>
  <cp:revision>136</cp:revision>
  <dcterms:created xsi:type="dcterms:W3CDTF">2020-07-28T22:36:19Z</dcterms:created>
  <dcterms:modified xsi:type="dcterms:W3CDTF">2022-03-28T08:56:38Z</dcterms:modified>
</cp:coreProperties>
</file>