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53"/>
  </p:notesMasterIdLst>
  <p:sldIdLst>
    <p:sldId id="256" r:id="rId2"/>
    <p:sldId id="270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33" r:id="rId25"/>
    <p:sldId id="312" r:id="rId26"/>
    <p:sldId id="313" r:id="rId27"/>
    <p:sldId id="314" r:id="rId28"/>
    <p:sldId id="315" r:id="rId29"/>
    <p:sldId id="334" r:id="rId30"/>
    <p:sldId id="335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32" r:id="rId39"/>
    <p:sldId id="325" r:id="rId40"/>
    <p:sldId id="326" r:id="rId41"/>
    <p:sldId id="327" r:id="rId42"/>
    <p:sldId id="328" r:id="rId43"/>
    <p:sldId id="329" r:id="rId44"/>
    <p:sldId id="330" r:id="rId45"/>
    <p:sldId id="317" r:id="rId46"/>
    <p:sldId id="338" r:id="rId47"/>
    <p:sldId id="257" r:id="rId48"/>
    <p:sldId id="258" r:id="rId49"/>
    <p:sldId id="259" r:id="rId50"/>
    <p:sldId id="337" r:id="rId51"/>
    <p:sldId id="316" r:id="rId5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1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EAB1-EF74-4655-B78A-4E66A19498EC}" type="datetimeFigureOut">
              <a:rPr lang="th-TH" smtClean="0"/>
              <a:pPr/>
              <a:t>19/12/62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A8180-6AA4-406D-BB62-9E91C8D0AA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10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SW이미지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349500"/>
            <a:ext cx="9144000" cy="2663825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8575" y="4652963"/>
            <a:ext cx="9115425" cy="2205037"/>
            <a:chOff x="0" y="2640"/>
            <a:chExt cx="5760" cy="1680"/>
          </a:xfrm>
        </p:grpSpPr>
        <p:sp>
          <p:nvSpPr>
            <p:cNvPr id="13345" name="Rectangle 33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16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46" name="Rectangle 34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3347" name="Rectangle 35"/>
          <p:cNvSpPr>
            <a:spLocks noChangeArrowheads="1"/>
          </p:cNvSpPr>
          <p:nvPr/>
        </p:nvSpPr>
        <p:spPr bwMode="ltGray">
          <a:xfrm>
            <a:off x="0" y="0"/>
            <a:ext cx="9144000" cy="2286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4289425"/>
            <a:ext cx="9097963" cy="676275"/>
            <a:chOff x="0" y="2702"/>
            <a:chExt cx="5731" cy="426"/>
          </a:xfrm>
        </p:grpSpPr>
        <p:sp>
          <p:nvSpPr>
            <p:cNvPr id="13349" name="Freeform 37"/>
            <p:cNvSpPr>
              <a:spLocks/>
            </p:cNvSpPr>
            <p:nvPr/>
          </p:nvSpPr>
          <p:spPr bwMode="ltGray">
            <a:xfrm flipV="1">
              <a:off x="0" y="2702"/>
              <a:ext cx="5731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79"/>
                </a:cxn>
                <a:cxn ang="0">
                  <a:pos x="1824" y="739"/>
                </a:cxn>
                <a:cxn ang="0">
                  <a:pos x="3946" y="695"/>
                </a:cxn>
                <a:cxn ang="0">
                  <a:pos x="5731" y="297"/>
                </a:cxn>
                <a:cxn ang="0">
                  <a:pos x="5722" y="153"/>
                </a:cxn>
                <a:cxn ang="0">
                  <a:pos x="0" y="0"/>
                </a:cxn>
              </a:cxnLst>
              <a:rect l="0" t="0" r="r" b="b"/>
              <a:pathLst>
                <a:path w="5731" h="808">
                  <a:moveTo>
                    <a:pt x="0" y="0"/>
                  </a:moveTo>
                  <a:lnTo>
                    <a:pt x="19" y="279"/>
                  </a:lnTo>
                  <a:cubicBezTo>
                    <a:pt x="321" y="399"/>
                    <a:pt x="1170" y="671"/>
                    <a:pt x="1824" y="739"/>
                  </a:cubicBezTo>
                  <a:cubicBezTo>
                    <a:pt x="2478" y="808"/>
                    <a:pt x="3295" y="769"/>
                    <a:pt x="3946" y="695"/>
                  </a:cubicBezTo>
                  <a:cubicBezTo>
                    <a:pt x="4597" y="621"/>
                    <a:pt x="5435" y="387"/>
                    <a:pt x="5731" y="297"/>
                  </a:cubicBezTo>
                  <a:lnTo>
                    <a:pt x="5722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ltGray">
            <a:xfrm flipV="1">
              <a:off x="0" y="2749"/>
              <a:ext cx="5731" cy="3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315"/>
                </a:cxn>
                <a:cxn ang="0">
                  <a:pos x="1795" y="771"/>
                </a:cxn>
                <a:cxn ang="0">
                  <a:pos x="3821" y="742"/>
                </a:cxn>
                <a:cxn ang="0">
                  <a:pos x="5731" y="320"/>
                </a:cxn>
                <a:cxn ang="0">
                  <a:pos x="5693" y="0"/>
                </a:cxn>
                <a:cxn ang="0">
                  <a:pos x="0" y="36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0"/>
            <a:ext cx="9144000" cy="6867525"/>
            <a:chOff x="0" y="0"/>
            <a:chExt cx="5760" cy="4326"/>
          </a:xfrm>
        </p:grpSpPr>
        <p:sp>
          <p:nvSpPr>
            <p:cNvPr id="13352" name="AutoShape 40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68313" y="1268413"/>
            <a:ext cx="8153400" cy="74295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th-TH" altLang="ko-KR" dirty="0"/>
              <a:t>คลิกเพื่อแก้ไขลักษณะชื่อเรื่องต้นแบบ</a:t>
            </a:r>
            <a:endParaRPr lang="en-US" altLang="ko-KR" dirty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51276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th-TH" altLang="ko-KR"/>
              <a:t>คลิกเพื่อแก้ไขลักษณะชื่อเรื่องรองต้นแบบ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38950" y="333375"/>
            <a:ext cx="2125663" cy="611981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229350" cy="611981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848600" cy="60960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5081588"/>
          </a:xfrm>
        </p:spPr>
        <p:txBody>
          <a:bodyPr/>
          <a:lstStyle/>
          <a:p>
            <a:r>
              <a:rPr lang="th-TH"/>
              <a:t>คลิกไอคอนเพื่อเพิ่มแผนภูมิ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16688" y="0"/>
            <a:ext cx="2514600" cy="260350"/>
          </a:xfrm>
        </p:spPr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6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7030A0"/>
                </a:solidFill>
              </a:defRPr>
            </a:lvl3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8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81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1" name="Picture 33" descr="배너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285750"/>
            <a:ext cx="9144000" cy="1055688"/>
          </a:xfrm>
          <a:prstGeom prst="rect">
            <a:avLst/>
          </a:prstGeom>
          <a:noFill/>
        </p:spPr>
      </p:pic>
      <p:sp>
        <p:nvSpPr>
          <p:cNvPr id="12322" name="Rectangle 3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323" name="Freeform 35"/>
          <p:cNvSpPr>
            <a:spLocks/>
          </p:cNvSpPr>
          <p:nvPr/>
        </p:nvSpPr>
        <p:spPr bwMode="white">
          <a:xfrm>
            <a:off x="-6350" y="950913"/>
            <a:ext cx="9156700" cy="4619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116013" y="333375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dirty="0"/>
              <a:t>คลิกเพื่อแก้ไขลักษณะชื่อเรื่องต้นแบบ</a:t>
            </a:r>
            <a:endParaRPr lang="en-US" altLang="ko-KR" dirty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ko-KR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ko-KR" dirty="0"/>
              <a:t>ระดับที่สอง</a:t>
            </a:r>
          </a:p>
          <a:p>
            <a:pPr lvl="2"/>
            <a:r>
              <a:rPr lang="th-TH" altLang="ko-KR" dirty="0"/>
              <a:t>ระดับที่สาม</a:t>
            </a:r>
          </a:p>
          <a:p>
            <a:pPr lvl="3"/>
            <a:r>
              <a:rPr lang="th-TH" altLang="ko-KR" dirty="0"/>
              <a:t>ระดับที่สี่</a:t>
            </a:r>
          </a:p>
          <a:p>
            <a:pPr lvl="4"/>
            <a:r>
              <a:rPr lang="th-TH" altLang="ko-KR" dirty="0"/>
              <a:t>ระดับที่ห้า</a:t>
            </a:r>
            <a:endParaRPr lang="en-US" altLang="ko-KR" dirty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16688" y="0"/>
            <a:ext cx="2514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ea typeface="굴림" pitchFamily="50" charset="-127"/>
              </a:defRPr>
            </a:lvl1pPr>
          </a:lstStyle>
          <a:p>
            <a:fld id="{F8CFA630-13BB-46C4-BD44-B2C5F9B66074}" type="datetimeFigureOut">
              <a:rPr lang="en-US" smtClean="0"/>
              <a:pPr/>
              <a:t>12/19/2019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+mn-lt"/>
                <a:ea typeface="굴림" pitchFamily="50" charset="-127"/>
              </a:defRPr>
            </a:lvl1pPr>
          </a:lstStyle>
          <a:p>
            <a:fld id="{2FFE8ADD-24C4-4A80-8A17-5CD209B1A06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ngsana New" pitchFamily="18" charset="-34"/>
          <a:ea typeface="+mj-ea"/>
          <a:cs typeface="Angsana New" pitchFamily="18" charset="-34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3200" b="1" baseline="0">
          <a:solidFill>
            <a:schemeClr val="tx1">
              <a:lumMod val="75000"/>
            </a:schemeClr>
          </a:solidFill>
          <a:latin typeface="Angsana New" pitchFamily="18" charset="-34"/>
          <a:ea typeface="+mn-ea"/>
          <a:cs typeface="Angsana New" pitchFamily="18" charset="-34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 b="1" baseline="0">
          <a:solidFill>
            <a:srgbClr val="C00000"/>
          </a:solidFill>
          <a:latin typeface="Angsana New" pitchFamily="18" charset="-34"/>
          <a:cs typeface="Angsana New" pitchFamily="18" charset="-34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 b="1" baseline="0">
          <a:solidFill>
            <a:srgbClr val="006600"/>
          </a:solidFill>
          <a:latin typeface="Angsana New" pitchFamily="18" charset="-34"/>
          <a:cs typeface="Angsana New" pitchFamily="18" charset="-34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baseline="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96.png"/><Relationship Id="rId7" Type="http://schemas.microsoft.com/office/2007/relationships/hdphoto" Target="../media/hdphoto1.wdp"/><Relationship Id="rId12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94.jpeg"/><Relationship Id="rId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97.png"/><Relationship Id="rId9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6.png"/><Relationship Id="rId7" Type="http://schemas.microsoft.com/office/2007/relationships/hdphoto" Target="../media/hdphoto1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sz="quarter"/>
          </p:nvPr>
        </p:nvSpPr>
        <p:spPr>
          <a:xfrm>
            <a:off x="468313" y="548680"/>
            <a:ext cx="8153400" cy="1462683"/>
          </a:xfrm>
        </p:spPr>
        <p:txBody>
          <a:bodyPr/>
          <a:lstStyle/>
          <a:p>
            <a:r>
              <a:rPr lang="th-TH" sz="4800" dirty="0"/>
              <a:t>ระบบส่งเสริมการพัฒนาฝีมือแรงงาน</a:t>
            </a:r>
            <a:br>
              <a:rPr lang="en-US" sz="4800" dirty="0"/>
            </a:br>
            <a:r>
              <a:rPr lang="th-TH" sz="4800" dirty="0"/>
              <a:t>และ</a:t>
            </a:r>
            <a:r>
              <a:rPr lang="th-TH" sz="4800"/>
              <a:t>บริการ</a:t>
            </a:r>
            <a:r>
              <a:rPr lang="en-US" sz="4800"/>
              <a:t> e-Service</a:t>
            </a:r>
            <a:endParaRPr lang="th-TH" sz="48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sz="quarter" idx="1"/>
          </p:nvPr>
        </p:nvSpPr>
        <p:spPr>
          <a:xfrm>
            <a:off x="1403350" y="5127624"/>
            <a:ext cx="6400800" cy="749647"/>
          </a:xfrm>
        </p:spPr>
        <p:txBody>
          <a:bodyPr/>
          <a:lstStyle/>
          <a:p>
            <a:r>
              <a:rPr lang="th-TH" sz="2400" b="1" dirty="0"/>
              <a:t>ศูนย์ข้อมูลเทคโนโลยีสารสนเทศและการสื่อสาร</a:t>
            </a:r>
          </a:p>
          <a:p>
            <a:r>
              <a:rPr lang="th-TH" sz="2400" b="1" dirty="0"/>
              <a:t>กรมพัฒนาฝีมือแรงงาน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" y="692696"/>
            <a:ext cx="90647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7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51521" y="199685"/>
            <a:ext cx="31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6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55411"/>
            <a:ext cx="8568951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7945"/>
            <a:ext cx="22288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40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0"/>
            <a:ext cx="7704137" cy="704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0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7439"/>
            <a:ext cx="7678533" cy="621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45"/>
            <a:ext cx="23336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2008"/>
            <a:ext cx="7401768" cy="60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181"/>
            <a:ext cx="2286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5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" y="705964"/>
            <a:ext cx="9075478" cy="389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7945"/>
            <a:ext cx="27908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1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7166"/>
            <a:ext cx="6367363" cy="62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0" y="304248"/>
            <a:ext cx="30575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50" y="691956"/>
            <a:ext cx="6741293" cy="611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0" y="249944"/>
            <a:ext cx="2400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53147"/>
            <a:ext cx="6192688" cy="6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6" y="318420"/>
            <a:ext cx="2200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665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" y="692696"/>
            <a:ext cx="9089652" cy="27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2" y="309212"/>
            <a:ext cx="2095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44" y="1412776"/>
            <a:ext cx="7853511" cy="52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07137"/>
            <a:ext cx="5686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</a:rPr>
              <a:t>ระบบตรวจสอบข้อมูลการพิจารณายื่นรับรองหลักสูตรและค่าใช้จ่าย</a:t>
            </a:r>
          </a:p>
          <a:p>
            <a:r>
              <a:rPr lang="en-US" sz="2000" dirty="0">
                <a:solidFill>
                  <a:srgbClr val="002060"/>
                </a:solidFill>
                <a:cs typeface="+mj-cs"/>
              </a:rPr>
              <a:t>dev.dsd.go.th/dms</a:t>
            </a:r>
            <a:endParaRPr lang="th-TH" sz="20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6" y="188641"/>
            <a:ext cx="11891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7" y="507137"/>
            <a:ext cx="731160" cy="731160"/>
          </a:xfrm>
          <a:prstGeom prst="rect">
            <a:avLst/>
          </a:prstGeom>
        </p:spPr>
      </p:pic>
      <p:sp>
        <p:nvSpPr>
          <p:cNvPr id="3" name="TextBox 2">
            <a:hlinkClick r:id="rId5" action="ppaction://hlinksldjump"/>
          </p:cNvPr>
          <p:cNvSpPr txBox="1"/>
          <p:nvPr/>
        </p:nvSpPr>
        <p:spPr>
          <a:xfrm>
            <a:off x="6228184" y="37890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465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" y="751963"/>
            <a:ext cx="9099955" cy="577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030"/>
            <a:ext cx="16478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7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3" y="720354"/>
            <a:ext cx="7514024" cy="61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5" y="302857"/>
            <a:ext cx="1543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33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15"/>
            <a:ext cx="9121109" cy="3922000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420"/>
            <a:ext cx="2933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2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44"/>
            <a:ext cx="9144000" cy="611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ลูกศรเชื่อมต่อแบบตรง 7"/>
          <p:cNvCxnSpPr/>
          <p:nvPr/>
        </p:nvCxnSpPr>
        <p:spPr>
          <a:xfrm flipH="1" flipV="1">
            <a:off x="7020272" y="3814005"/>
            <a:ext cx="360040" cy="138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455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8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34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7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22905"/>
            <a:ext cx="90757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45"/>
            <a:ext cx="2076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845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" y="688624"/>
            <a:ext cx="9130168" cy="24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181"/>
            <a:ext cx="28384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4" y="728297"/>
            <a:ext cx="8412178" cy="615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420"/>
            <a:ext cx="2809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27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 descr="D:\Downloads\Line\กองส่งเสริม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" y="747599"/>
            <a:ext cx="9124966" cy="52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5" y="333035"/>
            <a:ext cx="14573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" y="722905"/>
            <a:ext cx="9081418" cy="549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4" y="313655"/>
            <a:ext cx="13906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171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0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" y="736362"/>
            <a:ext cx="9143999" cy="428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651"/>
            <a:ext cx="27813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94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411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182"/>
            <a:ext cx="2752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08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04"/>
            <a:ext cx="9140884" cy="371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วงรี 6"/>
          <p:cNvSpPr/>
          <p:nvPr/>
        </p:nvSpPr>
        <p:spPr>
          <a:xfrm>
            <a:off x="6228184" y="3933056"/>
            <a:ext cx="811857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โค้ง 7"/>
          <p:cNvCxnSpPr>
            <a:stCxn id="7" idx="4"/>
          </p:cNvCxnSpPr>
          <p:nvPr/>
        </p:nvCxnSpPr>
        <p:spPr>
          <a:xfrm rot="5400000">
            <a:off x="5367473" y="4339170"/>
            <a:ext cx="1240706" cy="1292575"/>
          </a:xfrm>
          <a:prstGeom prst="curvedConnector2">
            <a:avLst/>
          </a:prstGeom>
          <a:ln w="190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13" y="5096223"/>
            <a:ext cx="23336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2" y="317595"/>
            <a:ext cx="2657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0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1210"/>
            <a:ext cx="9144000" cy="388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842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38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2581" cy="558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945"/>
            <a:ext cx="18669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37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05"/>
            <a:ext cx="9144000" cy="495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2" y="353988"/>
            <a:ext cx="2914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358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61318" cy="45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3182"/>
            <a:ext cx="3457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131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7" y="750131"/>
            <a:ext cx="638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2904"/>
            <a:ext cx="7335957" cy="61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6" y="313656"/>
            <a:ext cx="3124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69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02" y="692696"/>
            <a:ext cx="922300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79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318"/>
            <a:ext cx="91440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945"/>
            <a:ext cx="3333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0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2" y="692695"/>
            <a:ext cx="9149181" cy="48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38753" y="644404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Ex.</a:t>
            </a:r>
            <a:r>
              <a:rPr lang="th-TH" sz="1800" dirty="0"/>
              <a:t> เพชรบุรี</a:t>
            </a:r>
            <a:endParaRPr lang="th-TH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31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1" y="416471"/>
            <a:ext cx="30003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50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2904"/>
            <a:ext cx="9144001" cy="563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067"/>
            <a:ext cx="32861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218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" y="722904"/>
            <a:ext cx="9062530" cy="61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930"/>
            <a:ext cx="3295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42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" y="728525"/>
            <a:ext cx="9054817" cy="558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5" y="327945"/>
            <a:ext cx="3248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80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05"/>
            <a:ext cx="9165615" cy="51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322855"/>
            <a:ext cx="22955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44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8506"/>
            <a:ext cx="7272808" cy="588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182"/>
            <a:ext cx="1866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4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317B56-0E54-4B2B-921A-99814825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การปรับปรุงระบบในปี 2563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B73104-889A-4D2F-B5B5-765E91E7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ปรับปรุงแบบฟอร์ม</a:t>
            </a:r>
            <a:r>
              <a:rPr lang="en-US" dirty="0"/>
              <a:t> GenericV8 &gt;&gt;</a:t>
            </a:r>
            <a:r>
              <a:rPr lang="th-TH" dirty="0"/>
              <a:t> </a:t>
            </a:r>
            <a:r>
              <a:rPr lang="en-US" dirty="0"/>
              <a:t>V9</a:t>
            </a:r>
          </a:p>
          <a:p>
            <a:pPr lvl="1"/>
            <a:r>
              <a:rPr lang="th-TH" dirty="0"/>
              <a:t>เพิ่มสัญชาติ</a:t>
            </a:r>
          </a:p>
          <a:p>
            <a:pPr lvl="1"/>
            <a:r>
              <a:rPr lang="th-TH" dirty="0"/>
              <a:t>เพิ่มวุฒิการศึกษา</a:t>
            </a:r>
          </a:p>
          <a:p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7FDB84B-2B57-4771-989C-9C6E7F9A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961851"/>
            <a:ext cx="4783949" cy="34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317B56-0E54-4B2B-921A-99814825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การปรับปรุงระบบในปี 2563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B73104-889A-4D2F-B5B5-765E91E7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เปลี่ยนการใช้เลขทะเบียนประกันสังคม 10 หลัก  มาใช้</a:t>
            </a:r>
            <a:r>
              <a:rPr lang="th-TH" dirty="0">
                <a:solidFill>
                  <a:srgbClr val="FF0000"/>
                </a:solidFill>
              </a:rPr>
              <a:t>เลขประจำตัว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ผู้เสียภาษี</a:t>
            </a:r>
            <a:r>
              <a:rPr lang="th-TH" dirty="0"/>
              <a:t> 13 หลัก (เลขเดียวกับเลขทะเบียนนิติบุคคลของกรมพัฒนาธุรกิจการค้า)</a:t>
            </a:r>
          </a:p>
          <a:p>
            <a:r>
              <a:rPr lang="th-TH" dirty="0"/>
              <a:t>เพิ่มบัญชีอีเมล์ของสถานประกอบกิจการ</a:t>
            </a:r>
          </a:p>
          <a:p>
            <a:r>
              <a:rPr lang="th-TH" dirty="0"/>
              <a:t>แจ้งเตือน </a:t>
            </a:r>
            <a:r>
              <a:rPr lang="en-US" dirty="0"/>
              <a:t>id</a:t>
            </a:r>
            <a:r>
              <a:rPr lang="th-TH" dirty="0"/>
              <a:t> ว่ามีการยื่นเข้าระบบเกิน 60 วัน</a:t>
            </a:r>
          </a:p>
          <a:p>
            <a:r>
              <a:rPr lang="th-TH" dirty="0"/>
              <a:t>ลายเซ็นดิจิทัล*****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9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D58A9E5-6E94-4787-88B4-C7407893121D}"/>
              </a:ext>
            </a:extLst>
          </p:cNvPr>
          <p:cNvSpPr/>
          <p:nvPr/>
        </p:nvSpPr>
        <p:spPr>
          <a:xfrm>
            <a:off x="2769080" y="2636449"/>
            <a:ext cx="877738" cy="575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/>
              <a:t>ระบบการยื่นรับรองหลักสูตรและค่าใช้จ่ายการฝึกอบรมฯ 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e-Service</a:t>
            </a:r>
            <a:endParaRPr lang="th-TH" sz="900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AFBE0C-ED21-43B7-B1CD-AC54EE3A39BC}"/>
              </a:ext>
            </a:extLst>
          </p:cNvPr>
          <p:cNvSpPr/>
          <p:nvPr/>
        </p:nvSpPr>
        <p:spPr>
          <a:xfrm>
            <a:off x="4718651" y="2067104"/>
            <a:ext cx="877738" cy="57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/>
              <a:t>สถานประกอบกิจการ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27A399F-D764-4575-B416-9694E9118040}"/>
              </a:ext>
            </a:extLst>
          </p:cNvPr>
          <p:cNvSpPr/>
          <p:nvPr/>
        </p:nvSpPr>
        <p:spPr>
          <a:xfrm>
            <a:off x="767751" y="2060635"/>
            <a:ext cx="877738" cy="5758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นายทะเบียน</a:t>
            </a:r>
            <a:endParaRPr lang="en-US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ผู้อำนวยการสถาบัน</a:t>
            </a:r>
            <a:b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/สำนักงาน)</a:t>
            </a:r>
          </a:p>
        </p:txBody>
      </p:sp>
      <p:cxnSp>
        <p:nvCxnSpPr>
          <p:cNvPr id="8" name="ตัวเชื่อมต่อ: หักมุม 7">
            <a:extLst>
              <a:ext uri="{FF2B5EF4-FFF2-40B4-BE49-F238E27FC236}">
                <a16:creationId xmlns:a16="http://schemas.microsoft.com/office/drawing/2014/main" id="{E8C91FB4-A77B-48CB-A7E8-75867D595ADE}"/>
              </a:ext>
            </a:extLst>
          </p:cNvPr>
          <p:cNvCxnSpPr>
            <a:cxnSpLocks/>
            <a:stCxn id="5" idx="2"/>
            <a:endCxn id="4" idx="3"/>
          </p:cNvCxnSpPr>
          <p:nvPr/>
        </p:nvCxnSpPr>
        <p:spPr>
          <a:xfrm rot="5400000">
            <a:off x="4261450" y="2028284"/>
            <a:ext cx="281438" cy="15107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75A167A7-52DE-4B28-9B67-F65F13E00C72}"/>
              </a:ext>
            </a:extLst>
          </p:cNvPr>
          <p:cNvCxnSpPr>
            <a:stCxn id="6" idx="2"/>
            <a:endCxn id="4" idx="1"/>
          </p:cNvCxnSpPr>
          <p:nvPr/>
        </p:nvCxnSpPr>
        <p:spPr>
          <a:xfrm rot="16200000" flipH="1">
            <a:off x="1843896" y="1999172"/>
            <a:ext cx="287907" cy="15624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แผนผังลำดับงาน: ดิสก์แม่เหล็ก 14">
            <a:extLst>
              <a:ext uri="{FF2B5EF4-FFF2-40B4-BE49-F238E27FC236}">
                <a16:creationId xmlns:a16="http://schemas.microsoft.com/office/drawing/2014/main" id="{8A49CC29-25AD-4E80-8FF4-5DC5D9203D7D}"/>
              </a:ext>
            </a:extLst>
          </p:cNvPr>
          <p:cNvSpPr/>
          <p:nvPr/>
        </p:nvSpPr>
        <p:spPr>
          <a:xfrm>
            <a:off x="2936216" y="1568929"/>
            <a:ext cx="543464" cy="57581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dirty="0"/>
              <a:t>ฐานข้อมูล</a:t>
            </a: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7FDA077-83B8-46C6-A5E3-3A3B10EA7442}"/>
              </a:ext>
            </a:extLst>
          </p:cNvPr>
          <p:cNvCxnSpPr>
            <a:stCxn id="4" idx="0"/>
            <a:endCxn id="15" idx="3"/>
          </p:cNvCxnSpPr>
          <p:nvPr/>
        </p:nvCxnSpPr>
        <p:spPr>
          <a:xfrm flipH="1" flipV="1">
            <a:off x="3207948" y="2144742"/>
            <a:ext cx="1" cy="491706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801C03F-98EE-4959-8EAA-2F6FC84C1C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184" y="3917335"/>
            <a:ext cx="555845" cy="555845"/>
          </a:xfrm>
          <a:prstGeom prst="rect">
            <a:avLst/>
          </a:prstGeom>
        </p:spPr>
      </p:pic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F244DD3-0511-4609-A96C-D6EFC5CE6DF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207158" y="3212261"/>
            <a:ext cx="791" cy="338640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ตัวเชื่อมต่อ: หักมุม 26">
            <a:extLst>
              <a:ext uri="{FF2B5EF4-FFF2-40B4-BE49-F238E27FC236}">
                <a16:creationId xmlns:a16="http://schemas.microsoft.com/office/drawing/2014/main" id="{3114B741-A8CC-439E-9DCA-94A4F146C95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923013" y="2652207"/>
            <a:ext cx="2026171" cy="1543051"/>
          </a:xfrm>
          <a:prstGeom prst="bentConnector3">
            <a:avLst>
              <a:gd name="adj1" fmla="val 18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A0EC3AD6-A4BC-4A3C-9B35-BFCD4E9D9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36" y="3887134"/>
            <a:ext cx="752131" cy="564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4BA8DBC9-E6BB-4570-80B2-B58151286A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2973063" y="3550902"/>
            <a:ext cx="469768" cy="379229"/>
          </a:xfrm>
          <a:prstGeom prst="rect">
            <a:avLst/>
          </a:prstGeom>
        </p:spPr>
      </p:pic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7B5796B9-5811-4EB2-94C2-FF7DDA235DD6}"/>
              </a:ext>
            </a:extLst>
          </p:cNvPr>
          <p:cNvSpPr/>
          <p:nvPr/>
        </p:nvSpPr>
        <p:spPr>
          <a:xfrm>
            <a:off x="7937380" y="2057824"/>
            <a:ext cx="877738" cy="575813"/>
          </a:xfrm>
          <a:prstGeom prst="rect">
            <a:avLst/>
          </a:prstGeom>
          <a:solidFill>
            <a:srgbClr val="FF66CC">
              <a:alpha val="49804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</a:rPr>
              <a:t>กรมสรรพากร</a:t>
            </a:r>
          </a:p>
        </p:txBody>
      </p:sp>
      <p:cxnSp>
        <p:nvCxnSpPr>
          <p:cNvPr id="45" name="ลูกศรเชื่อมต่อแบบตรง 44">
            <a:extLst>
              <a:ext uri="{FF2B5EF4-FFF2-40B4-BE49-F238E27FC236}">
                <a16:creationId xmlns:a16="http://schemas.microsoft.com/office/drawing/2014/main" id="{3CF2BDB2-2DFC-4464-BDEF-63F73B3892E4}"/>
              </a:ext>
            </a:extLst>
          </p:cNvPr>
          <p:cNvCxnSpPr>
            <a:stCxn id="5" idx="3"/>
            <a:endCxn id="43" idx="1"/>
          </p:cNvCxnSpPr>
          <p:nvPr/>
        </p:nvCxnSpPr>
        <p:spPr>
          <a:xfrm flipV="1">
            <a:off x="5596388" y="2345731"/>
            <a:ext cx="2340992" cy="9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8DE1CA3A-503F-4AA2-822D-D16E1C9CC808}"/>
              </a:ext>
            </a:extLst>
          </p:cNvPr>
          <p:cNvGrpSpPr/>
          <p:nvPr/>
        </p:nvGrpSpPr>
        <p:grpSpPr>
          <a:xfrm>
            <a:off x="5987809" y="2096711"/>
            <a:ext cx="555845" cy="587769"/>
            <a:chOff x="8671729" y="1673896"/>
            <a:chExt cx="741127" cy="783692"/>
          </a:xfrm>
        </p:grpSpPr>
        <p:pic>
          <p:nvPicPr>
            <p:cNvPr id="46" name="รูปภาพ 45">
              <a:extLst>
                <a:ext uri="{FF2B5EF4-FFF2-40B4-BE49-F238E27FC236}">
                  <a16:creationId xmlns:a16="http://schemas.microsoft.com/office/drawing/2014/main" id="{B1858AC9-B24E-4209-8481-13BF8F3401B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1729" y="1673896"/>
              <a:ext cx="741127" cy="741127"/>
            </a:xfrm>
            <a:prstGeom prst="rect">
              <a:avLst/>
            </a:prstGeom>
          </p:spPr>
        </p:pic>
        <p:pic>
          <p:nvPicPr>
            <p:cNvPr id="47" name="รูปภาพ 46">
              <a:extLst>
                <a:ext uri="{FF2B5EF4-FFF2-40B4-BE49-F238E27FC236}">
                  <a16:creationId xmlns:a16="http://schemas.microsoft.com/office/drawing/2014/main" id="{0FB85DB9-AE03-40E4-BB7F-6EAFE9A2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128" y="1997013"/>
              <a:ext cx="614100" cy="4605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93802E20-C003-406E-8AA3-29CD9E41077C}"/>
              </a:ext>
            </a:extLst>
          </p:cNvPr>
          <p:cNvGrpSpPr/>
          <p:nvPr/>
        </p:nvGrpSpPr>
        <p:grpSpPr>
          <a:xfrm>
            <a:off x="2949804" y="4688573"/>
            <a:ext cx="555845" cy="587769"/>
            <a:chOff x="8671729" y="1673896"/>
            <a:chExt cx="741127" cy="783692"/>
          </a:xfrm>
        </p:grpSpPr>
        <p:pic>
          <p:nvPicPr>
            <p:cNvPr id="52" name="รูปภาพ 51">
              <a:extLst>
                <a:ext uri="{FF2B5EF4-FFF2-40B4-BE49-F238E27FC236}">
                  <a16:creationId xmlns:a16="http://schemas.microsoft.com/office/drawing/2014/main" id="{E70BD564-A55A-4483-AC35-8366FD08A5F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1729" y="1673896"/>
              <a:ext cx="741127" cy="741127"/>
            </a:xfrm>
            <a:prstGeom prst="rect">
              <a:avLst/>
            </a:prstGeom>
          </p:spPr>
        </p:pic>
        <p:pic>
          <p:nvPicPr>
            <p:cNvPr id="53" name="รูปภาพ 52">
              <a:extLst>
                <a:ext uri="{FF2B5EF4-FFF2-40B4-BE49-F238E27FC236}">
                  <a16:creationId xmlns:a16="http://schemas.microsoft.com/office/drawing/2014/main" id="{E6C6E945-AC31-4F10-96CE-3B065B7C0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128" y="1997013"/>
              <a:ext cx="614100" cy="4605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55" name="ลูกศรเชื่อมต่อแบบตรง 54">
            <a:extLst>
              <a:ext uri="{FF2B5EF4-FFF2-40B4-BE49-F238E27FC236}">
                <a16:creationId xmlns:a16="http://schemas.microsoft.com/office/drawing/2014/main" id="{96C6AA3F-5C58-4A94-B29D-880B0AABCFF9}"/>
              </a:ext>
            </a:extLst>
          </p:cNvPr>
          <p:cNvCxnSpPr>
            <a:stCxn id="19" idx="2"/>
            <a:endCxn id="52" idx="0"/>
          </p:cNvCxnSpPr>
          <p:nvPr/>
        </p:nvCxnSpPr>
        <p:spPr>
          <a:xfrm>
            <a:off x="3227107" y="4473180"/>
            <a:ext cx="620" cy="215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ตัวเชื่อมต่อ: หักมุม 56">
            <a:extLst>
              <a:ext uri="{FF2B5EF4-FFF2-40B4-BE49-F238E27FC236}">
                <a16:creationId xmlns:a16="http://schemas.microsoft.com/office/drawing/2014/main" id="{5255E622-2A72-454E-AD4E-D260073A82E3}"/>
              </a:ext>
            </a:extLst>
          </p:cNvPr>
          <p:cNvCxnSpPr>
            <a:stCxn id="52" idx="3"/>
          </p:cNvCxnSpPr>
          <p:nvPr/>
        </p:nvCxnSpPr>
        <p:spPr>
          <a:xfrm flipV="1">
            <a:off x="3505648" y="2652207"/>
            <a:ext cx="1821425" cy="231428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2B8255E7-6D8F-4FE2-B4E6-807A7C02262A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92782" y="4597572"/>
            <a:ext cx="397032" cy="555845"/>
          </a:xfrm>
          <a:prstGeom prst="rect">
            <a:avLst/>
          </a:prstGeom>
        </p:spPr>
      </p:pic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8ACDEFFC-2294-4C90-90A3-C45F205CA835}"/>
              </a:ext>
            </a:extLst>
          </p:cNvPr>
          <p:cNvSpPr txBox="1"/>
          <p:nvPr/>
        </p:nvSpPr>
        <p:spPr>
          <a:xfrm>
            <a:off x="1533554" y="3687793"/>
            <a:ext cx="561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ลงนาม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ED084570-D6DC-41A8-A344-C57CBC5E040E}"/>
              </a:ext>
            </a:extLst>
          </p:cNvPr>
          <p:cNvSpPr txBox="1"/>
          <p:nvPr/>
        </p:nvSpPr>
        <p:spPr>
          <a:xfrm>
            <a:off x="1713514" y="2683455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ตรวจ/อนุมัติ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79DD5C41-2010-4DDA-8FB9-EDBB801EFB68}"/>
              </a:ext>
            </a:extLst>
          </p:cNvPr>
          <p:cNvSpPr txBox="1"/>
          <p:nvPr/>
        </p:nvSpPr>
        <p:spPr>
          <a:xfrm>
            <a:off x="3951391" y="2683455"/>
            <a:ext cx="717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ยื่นคำขอ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19949DA-EE88-4B3D-8A93-859A738F4043}"/>
              </a:ext>
            </a:extLst>
          </p:cNvPr>
          <p:cNvSpPr txBox="1"/>
          <p:nvPr/>
        </p:nvSpPr>
        <p:spPr>
          <a:xfrm>
            <a:off x="3230687" y="3258906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2CA4A94-BC70-48E4-A9B2-C4CEB8176E11}"/>
              </a:ext>
            </a:extLst>
          </p:cNvPr>
          <p:cNvSpPr txBox="1"/>
          <p:nvPr/>
        </p:nvSpPr>
        <p:spPr>
          <a:xfrm>
            <a:off x="2156521" y="5166635"/>
            <a:ext cx="188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หนังสือรับรองที่มีลายเซ็นนายทะเบียนและ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สำหรับตรวจสอบ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FA42FE74-5238-4E2D-9213-BD8B24A09306}"/>
              </a:ext>
            </a:extLst>
          </p:cNvPr>
          <p:cNvSpPr txBox="1"/>
          <p:nvPr/>
        </p:nvSpPr>
        <p:spPr>
          <a:xfrm>
            <a:off x="4220303" y="5181646"/>
            <a:ext cx="1369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สถานประกอบกิจการ</a:t>
            </a:r>
            <a:b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เดินทางมารับหนังสือรับรอง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7CCDB9BD-B8CF-4C7E-847E-CD0DAF486542}"/>
              </a:ext>
            </a:extLst>
          </p:cNvPr>
          <p:cNvSpPr txBox="1"/>
          <p:nvPr/>
        </p:nvSpPr>
        <p:spPr>
          <a:xfrm>
            <a:off x="6426677" y="1998180"/>
            <a:ext cx="1369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สำหรับใช้เป็นหลักฐานกรณีสรรพากรเรียกตรวจสอบ</a:t>
            </a:r>
          </a:p>
        </p:txBody>
      </p:sp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F2079693-6BC2-4230-AA88-6F060B249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265" y="4815859"/>
            <a:ext cx="156626" cy="151880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1358029E-A7BA-46E5-A92A-9A1FCDC9A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966" y="2183827"/>
            <a:ext cx="156626" cy="151880"/>
          </a:xfrm>
          <a:prstGeom prst="rect">
            <a:avLst/>
          </a:prstGeom>
        </p:spPr>
      </p:pic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D546BA1B-FDD3-429B-8230-384FAE39328D}"/>
              </a:ext>
            </a:extLst>
          </p:cNvPr>
          <p:cNvGrpSpPr/>
          <p:nvPr/>
        </p:nvGrpSpPr>
        <p:grpSpPr>
          <a:xfrm>
            <a:off x="6426677" y="3686700"/>
            <a:ext cx="1576811" cy="1273420"/>
            <a:chOff x="9879385" y="3094082"/>
            <a:chExt cx="2102415" cy="1697893"/>
          </a:xfrm>
        </p:grpSpPr>
        <p:pic>
          <p:nvPicPr>
            <p:cNvPr id="75" name="รูปภาพ 74">
              <a:extLst>
                <a:ext uri="{FF2B5EF4-FFF2-40B4-BE49-F238E27FC236}">
                  <a16:creationId xmlns:a16="http://schemas.microsoft.com/office/drawing/2014/main" id="{2CEAF1CC-A055-477A-BD44-60FE61088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79385" y="3094082"/>
              <a:ext cx="848649" cy="1082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2" name="รูปภาพ 71">
              <a:extLst>
                <a:ext uri="{FF2B5EF4-FFF2-40B4-BE49-F238E27FC236}">
                  <a16:creationId xmlns:a16="http://schemas.microsoft.com/office/drawing/2014/main" id="{EF94A61E-20C9-44BE-A7AA-3A3FD00E9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3"/>
            <a:stretch/>
          </p:blipFill>
          <p:spPr>
            <a:xfrm>
              <a:off x="10721556" y="3270706"/>
              <a:ext cx="1260244" cy="1521269"/>
            </a:xfrm>
            <a:prstGeom prst="rect">
              <a:avLst/>
            </a:prstGeom>
          </p:spPr>
        </p:pic>
        <p:pic>
          <p:nvPicPr>
            <p:cNvPr id="73" name="รูปภาพ 72">
              <a:extLst>
                <a:ext uri="{FF2B5EF4-FFF2-40B4-BE49-F238E27FC236}">
                  <a16:creationId xmlns:a16="http://schemas.microsoft.com/office/drawing/2014/main" id="{F62CF80C-4ABE-46D5-891E-8C758FBD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85839" y="3953134"/>
              <a:ext cx="735717" cy="735718"/>
            </a:xfrm>
            <a:prstGeom prst="rect">
              <a:avLst/>
            </a:prstGeom>
          </p:spPr>
        </p:pic>
      </p:grpSp>
      <p:cxnSp>
        <p:nvCxnSpPr>
          <p:cNvPr id="80" name="ตัวเชื่อมต่อ: หักมุม 79">
            <a:extLst>
              <a:ext uri="{FF2B5EF4-FFF2-40B4-BE49-F238E27FC236}">
                <a16:creationId xmlns:a16="http://schemas.microsoft.com/office/drawing/2014/main" id="{E2D52488-F3C7-4B51-B57E-CED033631128}"/>
              </a:ext>
            </a:extLst>
          </p:cNvPr>
          <p:cNvCxnSpPr>
            <a:cxnSpLocks/>
            <a:stCxn id="47" idx="4"/>
            <a:endCxn id="72" idx="0"/>
          </p:cNvCxnSpPr>
          <p:nvPr/>
        </p:nvCxnSpPr>
        <p:spPr>
          <a:xfrm rot="16200000" flipH="1">
            <a:off x="6340302" y="2628573"/>
            <a:ext cx="1134688" cy="12465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4DE9BE6D-3D28-431D-96A4-BD414DB1A162}"/>
              </a:ext>
            </a:extLst>
          </p:cNvPr>
          <p:cNvSpPr txBox="1"/>
          <p:nvPr/>
        </p:nvSpPr>
        <p:spPr>
          <a:xfrm>
            <a:off x="1549149" y="1016880"/>
            <a:ext cx="57344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7030A0"/>
                </a:solidFill>
              </a:rPr>
              <a:t>ผังกระบวนการออกหนังสือรับรองหลักสูตรและค่าใช้จ่ายฯ ปัจจุบัน</a:t>
            </a: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FC4FE222-D752-45D4-BAF2-23BE27BB8550}"/>
              </a:ext>
            </a:extLst>
          </p:cNvPr>
          <p:cNvSpPr txBox="1"/>
          <p:nvPr/>
        </p:nvSpPr>
        <p:spPr>
          <a:xfrm>
            <a:off x="6265731" y="3038385"/>
            <a:ext cx="16085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ตรวจสอบข้อมูลผ่าน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QR Code</a:t>
            </a:r>
            <a:endParaRPr lang="th-TH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1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43" grpId="0" animBg="1"/>
      <p:bldP spid="61" grpId="0"/>
      <p:bldP spid="62" grpId="0"/>
      <p:bldP spid="63" grpId="0"/>
      <p:bldP spid="64" grpId="0"/>
      <p:bldP spid="66" grpId="0"/>
      <p:bldP spid="67" grpId="0"/>
      <p:bldP spid="68" grpId="0"/>
      <p:bldP spid="8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D58A9E5-6E94-4787-88B4-C7407893121D}"/>
              </a:ext>
            </a:extLst>
          </p:cNvPr>
          <p:cNvSpPr/>
          <p:nvPr/>
        </p:nvSpPr>
        <p:spPr>
          <a:xfrm>
            <a:off x="2769080" y="2636449"/>
            <a:ext cx="877738" cy="575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/>
              <a:t>ระบบการยื่นรับรองหลักสูตรและค่าใช้จ่ายการฝึกอบรมฯ 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e-Service</a:t>
            </a:r>
            <a:endParaRPr lang="th-TH" sz="900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AFBE0C-ED21-43B7-B1CD-AC54EE3A39BC}"/>
              </a:ext>
            </a:extLst>
          </p:cNvPr>
          <p:cNvSpPr/>
          <p:nvPr/>
        </p:nvSpPr>
        <p:spPr>
          <a:xfrm>
            <a:off x="4718651" y="2067104"/>
            <a:ext cx="877738" cy="57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/>
              <a:t>สถานประกอบกิจการ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27A399F-D764-4575-B416-9694E9118040}"/>
              </a:ext>
            </a:extLst>
          </p:cNvPr>
          <p:cNvSpPr/>
          <p:nvPr/>
        </p:nvSpPr>
        <p:spPr>
          <a:xfrm>
            <a:off x="767751" y="2060635"/>
            <a:ext cx="877738" cy="5758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นายทะเบียน</a:t>
            </a:r>
            <a:endParaRPr lang="en-US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ผู้อำนวยการสถาบัน</a:t>
            </a:r>
            <a:b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/สำนักงาน)</a:t>
            </a:r>
          </a:p>
        </p:txBody>
      </p:sp>
      <p:cxnSp>
        <p:nvCxnSpPr>
          <p:cNvPr id="8" name="ตัวเชื่อมต่อ: หักมุม 7">
            <a:extLst>
              <a:ext uri="{FF2B5EF4-FFF2-40B4-BE49-F238E27FC236}">
                <a16:creationId xmlns:a16="http://schemas.microsoft.com/office/drawing/2014/main" id="{E8C91FB4-A77B-48CB-A7E8-75867D595ADE}"/>
              </a:ext>
            </a:extLst>
          </p:cNvPr>
          <p:cNvCxnSpPr>
            <a:cxnSpLocks/>
            <a:stCxn id="5" idx="2"/>
            <a:endCxn id="4" idx="3"/>
          </p:cNvCxnSpPr>
          <p:nvPr/>
        </p:nvCxnSpPr>
        <p:spPr>
          <a:xfrm rot="5400000">
            <a:off x="4261450" y="2028284"/>
            <a:ext cx="281438" cy="15107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75A167A7-52DE-4B28-9B67-F65F13E00C72}"/>
              </a:ext>
            </a:extLst>
          </p:cNvPr>
          <p:cNvCxnSpPr>
            <a:stCxn id="6" idx="2"/>
            <a:endCxn id="4" idx="1"/>
          </p:cNvCxnSpPr>
          <p:nvPr/>
        </p:nvCxnSpPr>
        <p:spPr>
          <a:xfrm rot="16200000" flipH="1">
            <a:off x="1843896" y="1999172"/>
            <a:ext cx="287907" cy="15624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แผนผังลำดับงาน: ดิสก์แม่เหล็ก 14">
            <a:extLst>
              <a:ext uri="{FF2B5EF4-FFF2-40B4-BE49-F238E27FC236}">
                <a16:creationId xmlns:a16="http://schemas.microsoft.com/office/drawing/2014/main" id="{8A49CC29-25AD-4E80-8FF4-5DC5D9203D7D}"/>
              </a:ext>
            </a:extLst>
          </p:cNvPr>
          <p:cNvSpPr/>
          <p:nvPr/>
        </p:nvSpPr>
        <p:spPr>
          <a:xfrm>
            <a:off x="2936216" y="1568929"/>
            <a:ext cx="543464" cy="57581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dirty="0"/>
              <a:t>ฐานข้อมูล</a:t>
            </a: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7FDA077-83B8-46C6-A5E3-3A3B10EA7442}"/>
              </a:ext>
            </a:extLst>
          </p:cNvPr>
          <p:cNvCxnSpPr>
            <a:stCxn id="4" idx="0"/>
            <a:endCxn id="15" idx="3"/>
          </p:cNvCxnSpPr>
          <p:nvPr/>
        </p:nvCxnSpPr>
        <p:spPr>
          <a:xfrm flipH="1" flipV="1">
            <a:off x="3207948" y="2144742"/>
            <a:ext cx="1" cy="49170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801C03F-98EE-4959-8EAA-2F6FC84C1C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804" y="3532518"/>
            <a:ext cx="555845" cy="555845"/>
          </a:xfrm>
          <a:prstGeom prst="rect">
            <a:avLst/>
          </a:prstGeom>
        </p:spPr>
      </p:pic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F244DD3-0511-4609-A96C-D6EFC5CE6DF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207158" y="3212261"/>
            <a:ext cx="791" cy="338640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7B5796B9-5811-4EB2-94C2-FF7DDA235DD6}"/>
              </a:ext>
            </a:extLst>
          </p:cNvPr>
          <p:cNvSpPr/>
          <p:nvPr/>
        </p:nvSpPr>
        <p:spPr>
          <a:xfrm>
            <a:off x="7937380" y="2057824"/>
            <a:ext cx="877738" cy="575813"/>
          </a:xfrm>
          <a:prstGeom prst="rect">
            <a:avLst/>
          </a:prstGeom>
          <a:solidFill>
            <a:srgbClr val="FF66CC">
              <a:alpha val="49804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</a:rPr>
              <a:t>กรมสรรพากร</a:t>
            </a:r>
          </a:p>
        </p:txBody>
      </p:sp>
      <p:cxnSp>
        <p:nvCxnSpPr>
          <p:cNvPr id="45" name="ลูกศรเชื่อมต่อแบบตรง 44">
            <a:extLst>
              <a:ext uri="{FF2B5EF4-FFF2-40B4-BE49-F238E27FC236}">
                <a16:creationId xmlns:a16="http://schemas.microsoft.com/office/drawing/2014/main" id="{3CF2BDB2-2DFC-4464-BDEF-63F73B3892E4}"/>
              </a:ext>
            </a:extLst>
          </p:cNvPr>
          <p:cNvCxnSpPr>
            <a:stCxn id="5" idx="3"/>
            <a:endCxn id="43" idx="1"/>
          </p:cNvCxnSpPr>
          <p:nvPr/>
        </p:nvCxnSpPr>
        <p:spPr>
          <a:xfrm flipV="1">
            <a:off x="5596388" y="2345731"/>
            <a:ext cx="2340992" cy="9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>
            <a:extLst>
              <a:ext uri="{FF2B5EF4-FFF2-40B4-BE49-F238E27FC236}">
                <a16:creationId xmlns:a16="http://schemas.microsoft.com/office/drawing/2014/main" id="{96C6AA3F-5C58-4A94-B29D-880B0AABCFF9}"/>
              </a:ext>
            </a:extLst>
          </p:cNvPr>
          <p:cNvCxnSpPr>
            <a:stCxn id="19" idx="2"/>
            <a:endCxn id="52" idx="0"/>
          </p:cNvCxnSpPr>
          <p:nvPr/>
        </p:nvCxnSpPr>
        <p:spPr>
          <a:xfrm>
            <a:off x="3227726" y="4088362"/>
            <a:ext cx="0" cy="415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ED084570-D6DC-41A8-A344-C57CBC5E040E}"/>
              </a:ext>
            </a:extLst>
          </p:cNvPr>
          <p:cNvSpPr txBox="1"/>
          <p:nvPr/>
        </p:nvSpPr>
        <p:spPr>
          <a:xfrm>
            <a:off x="1713514" y="2683455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ตรวจ/อนุมัติ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79DD5C41-2010-4DDA-8FB9-EDBB801EFB68}"/>
              </a:ext>
            </a:extLst>
          </p:cNvPr>
          <p:cNvSpPr txBox="1"/>
          <p:nvPr/>
        </p:nvSpPr>
        <p:spPr>
          <a:xfrm>
            <a:off x="3951391" y="2683455"/>
            <a:ext cx="717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ยื่นคำขอ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19949DA-EE88-4B3D-8A93-859A738F4043}"/>
              </a:ext>
            </a:extLst>
          </p:cNvPr>
          <p:cNvSpPr txBox="1"/>
          <p:nvPr/>
        </p:nvSpPr>
        <p:spPr>
          <a:xfrm>
            <a:off x="3207469" y="3258232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2CA4A94-BC70-48E4-A9B2-C4CEB8176E11}"/>
              </a:ext>
            </a:extLst>
          </p:cNvPr>
          <p:cNvSpPr txBox="1"/>
          <p:nvPr/>
        </p:nvSpPr>
        <p:spPr>
          <a:xfrm>
            <a:off x="2261374" y="5041773"/>
            <a:ext cx="193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หนังสือรับรองที่มี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ภาพลายเซ็นนายทะเบียน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,QR Code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และมี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 signature 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กำกับ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7CCDB9BD-B8CF-4C7E-847E-CD0DAF486542}"/>
              </a:ext>
            </a:extLst>
          </p:cNvPr>
          <p:cNvSpPr txBox="1"/>
          <p:nvPr/>
        </p:nvSpPr>
        <p:spPr>
          <a:xfrm>
            <a:off x="6426677" y="1998180"/>
            <a:ext cx="1369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สำหรับใช้เป็นหลักฐานกรณีสรรพากรเรียกตรวจสอบ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231115F6-CFAA-4657-A7C5-48CC859D990C}"/>
              </a:ext>
            </a:extLst>
          </p:cNvPr>
          <p:cNvGrpSpPr/>
          <p:nvPr/>
        </p:nvGrpSpPr>
        <p:grpSpPr>
          <a:xfrm>
            <a:off x="139489" y="3381581"/>
            <a:ext cx="1450970" cy="2179566"/>
            <a:chOff x="185986" y="3365775"/>
            <a:chExt cx="1934626" cy="2906087"/>
          </a:xfrm>
        </p:grpSpPr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5E2F88C7-6D85-48FB-BF91-FED6D6B066E4}"/>
                </a:ext>
              </a:extLst>
            </p:cNvPr>
            <p:cNvSpPr/>
            <p:nvPr/>
          </p:nvSpPr>
          <p:spPr>
            <a:xfrm>
              <a:off x="286327" y="3365775"/>
              <a:ext cx="1719527" cy="286877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F82F7A4B-C819-43A8-BAEA-A6F05241D8A6}"/>
                </a:ext>
              </a:extLst>
            </p:cNvPr>
            <p:cNvGrpSpPr/>
            <p:nvPr/>
          </p:nvGrpSpPr>
          <p:grpSpPr>
            <a:xfrm>
              <a:off x="401085" y="3441763"/>
              <a:ext cx="1719527" cy="916892"/>
              <a:chOff x="492003" y="3297381"/>
              <a:chExt cx="1719527" cy="916892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02417417-8CEA-475E-8F1E-E8B4275EC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451" y="3297381"/>
                <a:ext cx="1070857" cy="596809"/>
              </a:xfrm>
              <a:prstGeom prst="rect">
                <a:avLst/>
              </a:prstGeom>
            </p:spPr>
          </p:pic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43DBAFA5-5BED-446B-9A25-DD182F19932E}"/>
                  </a:ext>
                </a:extLst>
              </p:cNvPr>
              <p:cNvSpPr txBox="1"/>
              <p:nvPr/>
            </p:nvSpPr>
            <p:spPr>
              <a:xfrm>
                <a:off x="492003" y="3875718"/>
                <a:ext cx="171952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ภาพลายเซ็นของทะเบียน</a:t>
                </a:r>
              </a:p>
            </p:txBody>
          </p: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1FCE3F76-8CB2-4730-A743-E7BB6C5F45B3}"/>
                </a:ext>
              </a:extLst>
            </p:cNvPr>
            <p:cNvGrpSpPr/>
            <p:nvPr/>
          </p:nvGrpSpPr>
          <p:grpSpPr>
            <a:xfrm>
              <a:off x="185986" y="4512112"/>
              <a:ext cx="1922129" cy="1759750"/>
              <a:chOff x="230373" y="4325728"/>
              <a:chExt cx="1922129" cy="1759750"/>
            </a:xfrm>
          </p:grpSpPr>
          <p:pic>
            <p:nvPicPr>
              <p:cNvPr id="10" name="รูปภาพ 9">
                <a:extLst>
                  <a:ext uri="{FF2B5EF4-FFF2-40B4-BE49-F238E27FC236}">
                    <a16:creationId xmlns:a16="http://schemas.microsoft.com/office/drawing/2014/main" id="{24B24D28-3927-4A9F-9DC1-41856E18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51" y="4325728"/>
                <a:ext cx="897975" cy="897975"/>
              </a:xfrm>
              <a:prstGeom prst="rect">
                <a:avLst/>
              </a:prstGeom>
            </p:spPr>
          </p:pic>
          <p:sp>
            <p:nvSpPr>
              <p:cNvPr id="38" name="กล่องข้อความ 37">
                <a:extLst>
                  <a:ext uri="{FF2B5EF4-FFF2-40B4-BE49-F238E27FC236}">
                    <a16:creationId xmlns:a16="http://schemas.microsoft.com/office/drawing/2014/main" id="{B6B26907-3D27-4062-8484-FF32D9FDC06F}"/>
                  </a:ext>
                </a:extLst>
              </p:cNvPr>
              <p:cNvSpPr txBox="1"/>
              <p:nvPr/>
            </p:nvSpPr>
            <p:spPr>
              <a:xfrm>
                <a:off x="230373" y="5223703"/>
                <a:ext cx="192212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ระบบ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digital signature</a:t>
                </a:r>
                <a:endParaRPr lang="th-TH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id="{C7C5D5B4-3B72-4EF9-B5BB-C282B54DFA71}"/>
              </a:ext>
            </a:extLst>
          </p:cNvPr>
          <p:cNvCxnSpPr>
            <a:stCxn id="12" idx="3"/>
            <a:endCxn id="19" idx="1"/>
          </p:cNvCxnSpPr>
          <p:nvPr/>
        </p:nvCxnSpPr>
        <p:spPr>
          <a:xfrm flipV="1">
            <a:off x="1504391" y="3810441"/>
            <a:ext cx="1445413" cy="6469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8B5B46BD-FEA6-4518-814C-6D61C3D29621}"/>
              </a:ext>
            </a:extLst>
          </p:cNvPr>
          <p:cNvGrpSpPr/>
          <p:nvPr/>
        </p:nvGrpSpPr>
        <p:grpSpPr>
          <a:xfrm>
            <a:off x="2949804" y="4504045"/>
            <a:ext cx="555845" cy="555845"/>
            <a:chOff x="3933071" y="4862392"/>
            <a:chExt cx="741127" cy="741127"/>
          </a:xfrm>
        </p:grpSpPr>
        <p:pic>
          <p:nvPicPr>
            <p:cNvPr id="52" name="รูปภาพ 51">
              <a:extLst>
                <a:ext uri="{FF2B5EF4-FFF2-40B4-BE49-F238E27FC236}">
                  <a16:creationId xmlns:a16="http://schemas.microsoft.com/office/drawing/2014/main" id="{E70BD564-A55A-4483-AC35-8366FD08A5F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071" y="4862392"/>
              <a:ext cx="741127" cy="741127"/>
            </a:xfrm>
            <a:prstGeom prst="rect">
              <a:avLst/>
            </a:prstGeom>
          </p:spPr>
        </p:pic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20B3316A-5431-420B-B6F0-D1FB29AF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15" y="5114037"/>
              <a:ext cx="189832" cy="189832"/>
            </a:xfrm>
            <a:prstGeom prst="rect">
              <a:avLst/>
            </a:prstGeom>
          </p:spPr>
        </p:pic>
        <p:pic>
          <p:nvPicPr>
            <p:cNvPr id="48" name="รูปภาพ 47">
              <a:extLst>
                <a:ext uri="{FF2B5EF4-FFF2-40B4-BE49-F238E27FC236}">
                  <a16:creationId xmlns:a16="http://schemas.microsoft.com/office/drawing/2014/main" id="{7CAA859C-07D0-4E03-8BA5-67CBE954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96296" y1="26899" x2="96296" y2="26899"/>
                          <a14:backgroundMark x1="86067" y1="26899" x2="86067" y2="268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4324" y="5293248"/>
              <a:ext cx="477165" cy="265933"/>
            </a:xfrm>
            <a:prstGeom prst="rect">
              <a:avLst/>
            </a:prstGeom>
          </p:spPr>
        </p:pic>
      </p:grpSp>
      <p:cxnSp>
        <p:nvCxnSpPr>
          <p:cNvPr id="49" name="ตัวเชื่อมต่อ: หักมุม 48">
            <a:extLst>
              <a:ext uri="{FF2B5EF4-FFF2-40B4-BE49-F238E27FC236}">
                <a16:creationId xmlns:a16="http://schemas.microsoft.com/office/drawing/2014/main" id="{EB2A868F-7815-471C-852B-5189A093F90E}"/>
              </a:ext>
            </a:extLst>
          </p:cNvPr>
          <p:cNvCxnSpPr>
            <a:cxnSpLocks/>
          </p:cNvCxnSpPr>
          <p:nvPr/>
        </p:nvCxnSpPr>
        <p:spPr>
          <a:xfrm flipV="1">
            <a:off x="3699164" y="2642916"/>
            <a:ext cx="1669473" cy="465698"/>
          </a:xfrm>
          <a:prstGeom prst="bentConnector3">
            <a:avLst>
              <a:gd name="adj1" fmla="val 9979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83E4E5B6-389F-43C2-B76F-C1CA802BDD2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 flipH="1">
            <a:off x="4286805" y="2955210"/>
            <a:ext cx="636841" cy="514103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04C52C97-8070-4719-8F17-89B74DD7DA8D}"/>
              </a:ext>
            </a:extLst>
          </p:cNvPr>
          <p:cNvSpPr txBox="1"/>
          <p:nvPr/>
        </p:nvSpPr>
        <p:spPr>
          <a:xfrm>
            <a:off x="4001670" y="3403515"/>
            <a:ext cx="1529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สถานประกอบกิจการพิมพ์เอง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4A655242-4F01-49F5-8166-2D390522B6C8}"/>
              </a:ext>
            </a:extLst>
          </p:cNvPr>
          <p:cNvGrpSpPr/>
          <p:nvPr/>
        </p:nvGrpSpPr>
        <p:grpSpPr>
          <a:xfrm>
            <a:off x="5940088" y="2067808"/>
            <a:ext cx="555845" cy="555845"/>
            <a:chOff x="3933071" y="4862392"/>
            <a:chExt cx="741127" cy="741127"/>
          </a:xfrm>
        </p:grpSpPr>
        <p:pic>
          <p:nvPicPr>
            <p:cNvPr id="59" name="รูปภาพ 58">
              <a:extLst>
                <a:ext uri="{FF2B5EF4-FFF2-40B4-BE49-F238E27FC236}">
                  <a16:creationId xmlns:a16="http://schemas.microsoft.com/office/drawing/2014/main" id="{536879CA-57D2-43B4-A230-C39F98A64BE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071" y="4862392"/>
              <a:ext cx="741127" cy="741127"/>
            </a:xfrm>
            <a:prstGeom prst="rect">
              <a:avLst/>
            </a:prstGeom>
          </p:spPr>
        </p:pic>
        <p:pic>
          <p:nvPicPr>
            <p:cNvPr id="60" name="รูปภาพ 59">
              <a:extLst>
                <a:ext uri="{FF2B5EF4-FFF2-40B4-BE49-F238E27FC236}">
                  <a16:creationId xmlns:a16="http://schemas.microsoft.com/office/drawing/2014/main" id="{CE389494-B332-4835-B62C-24557418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15" y="5114037"/>
              <a:ext cx="189832" cy="189832"/>
            </a:xfrm>
            <a:prstGeom prst="rect">
              <a:avLst/>
            </a:prstGeom>
          </p:spPr>
        </p:pic>
        <p:pic>
          <p:nvPicPr>
            <p:cNvPr id="65" name="รูปภาพ 64">
              <a:extLst>
                <a:ext uri="{FF2B5EF4-FFF2-40B4-BE49-F238E27FC236}">
                  <a16:creationId xmlns:a16="http://schemas.microsoft.com/office/drawing/2014/main" id="{BAB4A202-ED21-4558-AAD2-AE942415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96296" y1="26899" x2="96296" y2="26899"/>
                          <a14:backgroundMark x1="86067" y1="26899" x2="86067" y2="268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4324" y="5293248"/>
              <a:ext cx="477165" cy="265933"/>
            </a:xfrm>
            <a:prstGeom prst="rect">
              <a:avLst/>
            </a:prstGeom>
          </p:spPr>
        </p:pic>
      </p:grpSp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44A087C9-BC01-402F-8145-74710AB4F0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787" y="4566790"/>
            <a:ext cx="156626" cy="151880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E77992DF-C1DE-4A60-95F4-A503348AB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536" y="2148445"/>
            <a:ext cx="156626" cy="151880"/>
          </a:xfrm>
          <a:prstGeom prst="rect">
            <a:avLst/>
          </a:prstGeom>
        </p:spPr>
      </p:pic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4A70D19E-9CBD-4C5B-AB81-D5DB398664B1}"/>
              </a:ext>
            </a:extLst>
          </p:cNvPr>
          <p:cNvGrpSpPr/>
          <p:nvPr/>
        </p:nvGrpSpPr>
        <p:grpSpPr>
          <a:xfrm>
            <a:off x="6426677" y="3686700"/>
            <a:ext cx="1576811" cy="1273420"/>
            <a:chOff x="9879385" y="3094082"/>
            <a:chExt cx="2102415" cy="1697893"/>
          </a:xfrm>
        </p:grpSpPr>
        <p:pic>
          <p:nvPicPr>
            <p:cNvPr id="77" name="รูปภาพ 76">
              <a:extLst>
                <a:ext uri="{FF2B5EF4-FFF2-40B4-BE49-F238E27FC236}">
                  <a16:creationId xmlns:a16="http://schemas.microsoft.com/office/drawing/2014/main" id="{947612E9-447E-480C-ACFE-713AE10A0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79385" y="3094082"/>
              <a:ext cx="848649" cy="10829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8" name="รูปภาพ 77">
              <a:extLst>
                <a:ext uri="{FF2B5EF4-FFF2-40B4-BE49-F238E27FC236}">
                  <a16:creationId xmlns:a16="http://schemas.microsoft.com/office/drawing/2014/main" id="{18324396-9C85-430D-B577-2C94E5678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03"/>
            <a:stretch/>
          </p:blipFill>
          <p:spPr>
            <a:xfrm>
              <a:off x="10721556" y="3270706"/>
              <a:ext cx="1260244" cy="1521269"/>
            </a:xfrm>
            <a:prstGeom prst="rect">
              <a:avLst/>
            </a:prstGeom>
          </p:spPr>
        </p:pic>
        <p:pic>
          <p:nvPicPr>
            <p:cNvPr id="79" name="รูปภาพ 78">
              <a:extLst>
                <a:ext uri="{FF2B5EF4-FFF2-40B4-BE49-F238E27FC236}">
                  <a16:creationId xmlns:a16="http://schemas.microsoft.com/office/drawing/2014/main" id="{46AC9D1A-2572-48A7-B013-4FF9405B6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85839" y="3953134"/>
              <a:ext cx="735717" cy="735718"/>
            </a:xfrm>
            <a:prstGeom prst="rect">
              <a:avLst/>
            </a:prstGeom>
          </p:spPr>
        </p:pic>
      </p:grpSp>
      <p:cxnSp>
        <p:nvCxnSpPr>
          <p:cNvPr id="80" name="ตัวเชื่อมต่อ: หักมุม 79">
            <a:extLst>
              <a:ext uri="{FF2B5EF4-FFF2-40B4-BE49-F238E27FC236}">
                <a16:creationId xmlns:a16="http://schemas.microsoft.com/office/drawing/2014/main" id="{CED8C5F0-7478-4695-845B-39DC3556B001}"/>
              </a:ext>
            </a:extLst>
          </p:cNvPr>
          <p:cNvCxnSpPr>
            <a:cxnSpLocks/>
            <a:stCxn id="59" idx="2"/>
            <a:endCxn id="78" idx="0"/>
          </p:cNvCxnSpPr>
          <p:nvPr/>
        </p:nvCxnSpPr>
        <p:spPr>
          <a:xfrm rot="16200000" flipH="1">
            <a:off x="6276695" y="2564967"/>
            <a:ext cx="1195515" cy="13128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F3BD46E1-38A6-49E2-B5E4-9E6FDD90B941}"/>
              </a:ext>
            </a:extLst>
          </p:cNvPr>
          <p:cNvSpPr txBox="1"/>
          <p:nvPr/>
        </p:nvSpPr>
        <p:spPr>
          <a:xfrm>
            <a:off x="6265731" y="3038385"/>
            <a:ext cx="16085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ตรวจสอบข้อมูลผ่าน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QR Code</a:t>
            </a:r>
            <a:endParaRPr lang="th-TH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AD90E07A-AD9F-41A0-89CA-8D0D6A2A4FBC}"/>
              </a:ext>
            </a:extLst>
          </p:cNvPr>
          <p:cNvSpPr txBox="1"/>
          <p:nvPr/>
        </p:nvSpPr>
        <p:spPr>
          <a:xfrm>
            <a:off x="727364" y="989614"/>
            <a:ext cx="7689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C00000"/>
                </a:solidFill>
              </a:rPr>
              <a:t>ผังกระบวนการออกหนังสือรับรองหลักสูตรและค่าใช้จ่ายฯ ที่จะปรับปรุงในปีงบประมาณ 2563</a:t>
            </a:r>
          </a:p>
        </p:txBody>
      </p:sp>
    </p:spTree>
    <p:extLst>
      <p:ext uri="{BB962C8B-B14F-4D97-AF65-F5344CB8AC3E}">
        <p14:creationId xmlns:p14="http://schemas.microsoft.com/office/powerpoint/2010/main" val="42031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43" grpId="0" animBg="1"/>
      <p:bldP spid="62" grpId="0"/>
      <p:bldP spid="63" grpId="0"/>
      <p:bldP spid="64" grpId="0"/>
      <p:bldP spid="66" grpId="0"/>
      <p:bldP spid="68" grpId="0"/>
      <p:bldP spid="56" grpId="0"/>
      <p:bldP spid="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D58A9E5-6E94-4787-88B4-C7407893121D}"/>
              </a:ext>
            </a:extLst>
          </p:cNvPr>
          <p:cNvSpPr/>
          <p:nvPr/>
        </p:nvSpPr>
        <p:spPr>
          <a:xfrm>
            <a:off x="2769080" y="2691865"/>
            <a:ext cx="877738" cy="5758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/>
              <a:t>ระบบการยื่นรับรองหลักสูตรและค่าใช้จ่ายการฝึกอบรมฯ 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e-Service</a:t>
            </a:r>
            <a:endParaRPr lang="th-TH" sz="900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AFBE0C-ED21-43B7-B1CD-AC54EE3A39BC}"/>
              </a:ext>
            </a:extLst>
          </p:cNvPr>
          <p:cNvSpPr/>
          <p:nvPr/>
        </p:nvSpPr>
        <p:spPr>
          <a:xfrm>
            <a:off x="4718651" y="2122520"/>
            <a:ext cx="877738" cy="57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/>
              <a:t>สถานประกอบกิจการ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27A399F-D764-4575-B416-9694E9118040}"/>
              </a:ext>
            </a:extLst>
          </p:cNvPr>
          <p:cNvSpPr/>
          <p:nvPr/>
        </p:nvSpPr>
        <p:spPr>
          <a:xfrm>
            <a:off x="767751" y="2116051"/>
            <a:ext cx="877738" cy="5758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นายทะเบียน</a:t>
            </a:r>
            <a:endParaRPr lang="en-US" sz="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ผู้อำนวยการสถาบัน</a:t>
            </a:r>
            <a:b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900" dirty="0">
                <a:latin typeface="Angsana New" panose="02020603050405020304" pitchFamily="18" charset="-34"/>
                <a:cs typeface="Angsana New" panose="02020603050405020304" pitchFamily="18" charset="-34"/>
              </a:rPr>
              <a:t>/สำนักงาน)</a:t>
            </a:r>
          </a:p>
        </p:txBody>
      </p:sp>
      <p:cxnSp>
        <p:nvCxnSpPr>
          <p:cNvPr id="8" name="ตัวเชื่อมต่อ: หักมุม 7">
            <a:extLst>
              <a:ext uri="{FF2B5EF4-FFF2-40B4-BE49-F238E27FC236}">
                <a16:creationId xmlns:a16="http://schemas.microsoft.com/office/drawing/2014/main" id="{E8C91FB4-A77B-48CB-A7E8-75867D595ADE}"/>
              </a:ext>
            </a:extLst>
          </p:cNvPr>
          <p:cNvCxnSpPr>
            <a:cxnSpLocks/>
            <a:stCxn id="5" idx="2"/>
            <a:endCxn id="4" idx="3"/>
          </p:cNvCxnSpPr>
          <p:nvPr/>
        </p:nvCxnSpPr>
        <p:spPr>
          <a:xfrm rot="5400000">
            <a:off x="4261450" y="2083700"/>
            <a:ext cx="281438" cy="15107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ตัวเชื่อมต่อ: หักมุม 13">
            <a:extLst>
              <a:ext uri="{FF2B5EF4-FFF2-40B4-BE49-F238E27FC236}">
                <a16:creationId xmlns:a16="http://schemas.microsoft.com/office/drawing/2014/main" id="{75A167A7-52DE-4B28-9B67-F65F13E00C72}"/>
              </a:ext>
            </a:extLst>
          </p:cNvPr>
          <p:cNvCxnSpPr>
            <a:stCxn id="6" idx="2"/>
            <a:endCxn id="4" idx="1"/>
          </p:cNvCxnSpPr>
          <p:nvPr/>
        </p:nvCxnSpPr>
        <p:spPr>
          <a:xfrm rot="16200000" flipH="1">
            <a:off x="1843896" y="2054588"/>
            <a:ext cx="287907" cy="15624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แผนผังลำดับงาน: ดิสก์แม่เหล็ก 14">
            <a:extLst>
              <a:ext uri="{FF2B5EF4-FFF2-40B4-BE49-F238E27FC236}">
                <a16:creationId xmlns:a16="http://schemas.microsoft.com/office/drawing/2014/main" id="{8A49CC29-25AD-4E80-8FF4-5DC5D9203D7D}"/>
              </a:ext>
            </a:extLst>
          </p:cNvPr>
          <p:cNvSpPr/>
          <p:nvPr/>
        </p:nvSpPr>
        <p:spPr>
          <a:xfrm>
            <a:off x="2936216" y="1847187"/>
            <a:ext cx="543464" cy="57581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dirty="0"/>
              <a:t>ฐานข้อมูล</a:t>
            </a: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7FDA077-83B8-46C6-A5E3-3A3B10EA7442}"/>
              </a:ext>
            </a:extLst>
          </p:cNvPr>
          <p:cNvCxnSpPr>
            <a:stCxn id="4" idx="0"/>
            <a:endCxn id="15" idx="3"/>
          </p:cNvCxnSpPr>
          <p:nvPr/>
        </p:nvCxnSpPr>
        <p:spPr>
          <a:xfrm flipH="1" flipV="1">
            <a:off x="3207948" y="2422999"/>
            <a:ext cx="1" cy="26886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801C03F-98EE-4959-8EAA-2F6FC84C1C9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804" y="3587934"/>
            <a:ext cx="555845" cy="555845"/>
          </a:xfrm>
          <a:prstGeom prst="rect">
            <a:avLst/>
          </a:prstGeom>
        </p:spPr>
      </p:pic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F244DD3-0511-4609-A96C-D6EFC5CE6DF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207158" y="3267677"/>
            <a:ext cx="791" cy="338640"/>
          </a:xfrm>
          <a:prstGeom prst="line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7B5796B9-5811-4EB2-94C2-FF7DDA235DD6}"/>
              </a:ext>
            </a:extLst>
          </p:cNvPr>
          <p:cNvSpPr/>
          <p:nvPr/>
        </p:nvSpPr>
        <p:spPr>
          <a:xfrm>
            <a:off x="7937380" y="2141815"/>
            <a:ext cx="877738" cy="575813"/>
          </a:xfrm>
          <a:prstGeom prst="rect">
            <a:avLst/>
          </a:prstGeom>
          <a:solidFill>
            <a:srgbClr val="FF66CC">
              <a:alpha val="49804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chemeClr val="tx1"/>
                </a:solidFill>
              </a:rPr>
              <a:t>กรมสรรพากร</a:t>
            </a:r>
          </a:p>
        </p:txBody>
      </p:sp>
      <p:cxnSp>
        <p:nvCxnSpPr>
          <p:cNvPr id="45" name="ลูกศรเชื่อมต่อแบบตรง 44">
            <a:extLst>
              <a:ext uri="{FF2B5EF4-FFF2-40B4-BE49-F238E27FC236}">
                <a16:creationId xmlns:a16="http://schemas.microsoft.com/office/drawing/2014/main" id="{3CF2BDB2-2DFC-4464-BDEF-63F73B3892E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596388" y="2410427"/>
            <a:ext cx="620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>
            <a:extLst>
              <a:ext uri="{FF2B5EF4-FFF2-40B4-BE49-F238E27FC236}">
                <a16:creationId xmlns:a16="http://schemas.microsoft.com/office/drawing/2014/main" id="{96C6AA3F-5C58-4A94-B29D-880B0AABCFF9}"/>
              </a:ext>
            </a:extLst>
          </p:cNvPr>
          <p:cNvCxnSpPr>
            <a:stCxn id="19" idx="2"/>
            <a:endCxn id="52" idx="0"/>
          </p:cNvCxnSpPr>
          <p:nvPr/>
        </p:nvCxnSpPr>
        <p:spPr>
          <a:xfrm>
            <a:off x="3227726" y="4143778"/>
            <a:ext cx="0" cy="415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ED084570-D6DC-41A8-A344-C57CBC5E040E}"/>
              </a:ext>
            </a:extLst>
          </p:cNvPr>
          <p:cNvSpPr txBox="1"/>
          <p:nvPr/>
        </p:nvSpPr>
        <p:spPr>
          <a:xfrm>
            <a:off x="1713514" y="2738871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ตรวจ/อนุมัติ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79DD5C41-2010-4DDA-8FB9-EDBB801EFB68}"/>
              </a:ext>
            </a:extLst>
          </p:cNvPr>
          <p:cNvSpPr txBox="1"/>
          <p:nvPr/>
        </p:nvSpPr>
        <p:spPr>
          <a:xfrm>
            <a:off x="3951391" y="2738871"/>
            <a:ext cx="7176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ยื่นคำขอ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19949DA-EE88-4B3D-8A93-859A738F4043}"/>
              </a:ext>
            </a:extLst>
          </p:cNvPr>
          <p:cNvSpPr txBox="1"/>
          <p:nvPr/>
        </p:nvSpPr>
        <p:spPr>
          <a:xfrm>
            <a:off x="3207469" y="3313648"/>
            <a:ext cx="886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B2CA4A94-BC70-48E4-A9B2-C4CEB8176E11}"/>
              </a:ext>
            </a:extLst>
          </p:cNvPr>
          <p:cNvSpPr txBox="1"/>
          <p:nvPr/>
        </p:nvSpPr>
        <p:spPr>
          <a:xfrm>
            <a:off x="2261374" y="5097189"/>
            <a:ext cx="193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หนังสือรับรองที่มี</a:t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ภาพลายเซ็นนายทะเบียน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,QR Code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และมี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 signature </a:t>
            </a:r>
            <a:r>
              <a:rPr lang="th-TH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กำกับ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7CCDB9BD-B8CF-4C7E-847E-CD0DAF486542}"/>
              </a:ext>
            </a:extLst>
          </p:cNvPr>
          <p:cNvSpPr txBox="1"/>
          <p:nvPr/>
        </p:nvSpPr>
        <p:spPr>
          <a:xfrm>
            <a:off x="5998381" y="2008768"/>
            <a:ext cx="1369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สรรพากรเรียกตรวจสอบ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231115F6-CFAA-4657-A7C5-48CC859D990C}"/>
              </a:ext>
            </a:extLst>
          </p:cNvPr>
          <p:cNvGrpSpPr/>
          <p:nvPr/>
        </p:nvGrpSpPr>
        <p:grpSpPr>
          <a:xfrm>
            <a:off x="139489" y="3436997"/>
            <a:ext cx="1450970" cy="2179566"/>
            <a:chOff x="185986" y="3365775"/>
            <a:chExt cx="1934626" cy="2906087"/>
          </a:xfrm>
        </p:grpSpPr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5E2F88C7-6D85-48FB-BF91-FED6D6B066E4}"/>
                </a:ext>
              </a:extLst>
            </p:cNvPr>
            <p:cNvSpPr/>
            <p:nvPr/>
          </p:nvSpPr>
          <p:spPr>
            <a:xfrm>
              <a:off x="286327" y="3365775"/>
              <a:ext cx="1719527" cy="286877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F82F7A4B-C819-43A8-BAEA-A6F05241D8A6}"/>
                </a:ext>
              </a:extLst>
            </p:cNvPr>
            <p:cNvGrpSpPr/>
            <p:nvPr/>
          </p:nvGrpSpPr>
          <p:grpSpPr>
            <a:xfrm>
              <a:off x="401085" y="3441763"/>
              <a:ext cx="1719527" cy="916892"/>
              <a:chOff x="492003" y="3297381"/>
              <a:chExt cx="1719527" cy="916892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02417417-8CEA-475E-8F1E-E8B4275EC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451" y="3297381"/>
                <a:ext cx="1070857" cy="596809"/>
              </a:xfrm>
              <a:prstGeom prst="rect">
                <a:avLst/>
              </a:prstGeom>
            </p:spPr>
          </p:pic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43DBAFA5-5BED-446B-9A25-DD182F19932E}"/>
                  </a:ext>
                </a:extLst>
              </p:cNvPr>
              <p:cNvSpPr txBox="1"/>
              <p:nvPr/>
            </p:nvSpPr>
            <p:spPr>
              <a:xfrm>
                <a:off x="492003" y="3875718"/>
                <a:ext cx="171952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ภาพลายเซ็นของทะเบียน</a:t>
                </a:r>
              </a:p>
            </p:txBody>
          </p: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1FCE3F76-8CB2-4730-A743-E7BB6C5F45B3}"/>
                </a:ext>
              </a:extLst>
            </p:cNvPr>
            <p:cNvGrpSpPr/>
            <p:nvPr/>
          </p:nvGrpSpPr>
          <p:grpSpPr>
            <a:xfrm>
              <a:off x="185986" y="4512112"/>
              <a:ext cx="1922129" cy="1759750"/>
              <a:chOff x="230373" y="4325728"/>
              <a:chExt cx="1922129" cy="1759750"/>
            </a:xfrm>
          </p:grpSpPr>
          <p:pic>
            <p:nvPicPr>
              <p:cNvPr id="10" name="รูปภาพ 9">
                <a:extLst>
                  <a:ext uri="{FF2B5EF4-FFF2-40B4-BE49-F238E27FC236}">
                    <a16:creationId xmlns:a16="http://schemas.microsoft.com/office/drawing/2014/main" id="{24B24D28-3927-4A9F-9DC1-41856E18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51" y="4325728"/>
                <a:ext cx="897975" cy="897975"/>
              </a:xfrm>
              <a:prstGeom prst="rect">
                <a:avLst/>
              </a:prstGeom>
            </p:spPr>
          </p:pic>
          <p:sp>
            <p:nvSpPr>
              <p:cNvPr id="38" name="กล่องข้อความ 37">
                <a:extLst>
                  <a:ext uri="{FF2B5EF4-FFF2-40B4-BE49-F238E27FC236}">
                    <a16:creationId xmlns:a16="http://schemas.microsoft.com/office/drawing/2014/main" id="{B6B26907-3D27-4062-8484-FF32D9FDC06F}"/>
                  </a:ext>
                </a:extLst>
              </p:cNvPr>
              <p:cNvSpPr txBox="1"/>
              <p:nvPr/>
            </p:nvSpPr>
            <p:spPr>
              <a:xfrm>
                <a:off x="230373" y="5223703"/>
                <a:ext cx="192212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ระบบ</a:t>
                </a: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digital signature</a:t>
                </a:r>
                <a:endParaRPr lang="th-TH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cxnSp>
        <p:nvCxnSpPr>
          <p:cNvPr id="18" name="ตัวเชื่อมต่อ: หักมุม 17">
            <a:extLst>
              <a:ext uri="{FF2B5EF4-FFF2-40B4-BE49-F238E27FC236}">
                <a16:creationId xmlns:a16="http://schemas.microsoft.com/office/drawing/2014/main" id="{C7C5D5B4-3B72-4EF9-B5BB-C282B54DFA71}"/>
              </a:ext>
            </a:extLst>
          </p:cNvPr>
          <p:cNvCxnSpPr>
            <a:stCxn id="12" idx="3"/>
            <a:endCxn id="19" idx="1"/>
          </p:cNvCxnSpPr>
          <p:nvPr/>
        </p:nvCxnSpPr>
        <p:spPr>
          <a:xfrm flipV="1">
            <a:off x="1504391" y="3865857"/>
            <a:ext cx="1445413" cy="6469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8B5B46BD-FEA6-4518-814C-6D61C3D29621}"/>
              </a:ext>
            </a:extLst>
          </p:cNvPr>
          <p:cNvGrpSpPr/>
          <p:nvPr/>
        </p:nvGrpSpPr>
        <p:grpSpPr>
          <a:xfrm>
            <a:off x="2949804" y="4559461"/>
            <a:ext cx="555845" cy="555845"/>
            <a:chOff x="3933071" y="4862392"/>
            <a:chExt cx="741127" cy="741127"/>
          </a:xfrm>
        </p:grpSpPr>
        <p:pic>
          <p:nvPicPr>
            <p:cNvPr id="52" name="รูปภาพ 51">
              <a:extLst>
                <a:ext uri="{FF2B5EF4-FFF2-40B4-BE49-F238E27FC236}">
                  <a16:creationId xmlns:a16="http://schemas.microsoft.com/office/drawing/2014/main" id="{E70BD564-A55A-4483-AC35-8366FD08A5F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071" y="4862392"/>
              <a:ext cx="741127" cy="741127"/>
            </a:xfrm>
            <a:prstGeom prst="rect">
              <a:avLst/>
            </a:prstGeom>
          </p:spPr>
        </p:pic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20B3316A-5431-420B-B6F0-D1FB29AF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15" y="5114037"/>
              <a:ext cx="189832" cy="189832"/>
            </a:xfrm>
            <a:prstGeom prst="rect">
              <a:avLst/>
            </a:prstGeom>
          </p:spPr>
        </p:pic>
        <p:pic>
          <p:nvPicPr>
            <p:cNvPr id="48" name="รูปภาพ 47">
              <a:extLst>
                <a:ext uri="{FF2B5EF4-FFF2-40B4-BE49-F238E27FC236}">
                  <a16:creationId xmlns:a16="http://schemas.microsoft.com/office/drawing/2014/main" id="{7CAA859C-07D0-4E03-8BA5-67CBE954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96296" y1="26899" x2="96296" y2="26899"/>
                          <a14:backgroundMark x1="86067" y1="26899" x2="86067" y2="268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4324" y="5293248"/>
              <a:ext cx="477165" cy="265933"/>
            </a:xfrm>
            <a:prstGeom prst="rect">
              <a:avLst/>
            </a:prstGeom>
          </p:spPr>
        </p:pic>
      </p:grpSp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44A087C9-BC01-402F-8145-74710AB4F0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787" y="4622206"/>
            <a:ext cx="156626" cy="151880"/>
          </a:xfrm>
          <a:prstGeom prst="rect">
            <a:avLst/>
          </a:prstGeom>
        </p:spPr>
      </p:pic>
      <p:cxnSp>
        <p:nvCxnSpPr>
          <p:cNvPr id="29" name="ตัวเชื่อมต่อ: หักมุม 28">
            <a:extLst>
              <a:ext uri="{FF2B5EF4-FFF2-40B4-BE49-F238E27FC236}">
                <a16:creationId xmlns:a16="http://schemas.microsoft.com/office/drawing/2014/main" id="{C62DB987-0870-4E9D-977E-E989414EA3D4}"/>
              </a:ext>
            </a:extLst>
          </p:cNvPr>
          <p:cNvCxnSpPr>
            <a:stCxn id="43" idx="0"/>
            <a:endCxn id="15" idx="1"/>
          </p:cNvCxnSpPr>
          <p:nvPr/>
        </p:nvCxnSpPr>
        <p:spPr>
          <a:xfrm rot="16200000" flipV="1">
            <a:off x="5644784" y="-589650"/>
            <a:ext cx="294629" cy="5168301"/>
          </a:xfrm>
          <a:prstGeom prst="bentConnector3">
            <a:avLst>
              <a:gd name="adj1" fmla="val 15819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เมฆ 26">
            <a:extLst>
              <a:ext uri="{FF2B5EF4-FFF2-40B4-BE49-F238E27FC236}">
                <a16:creationId xmlns:a16="http://schemas.microsoft.com/office/drawing/2014/main" id="{21839AC1-CCC4-4165-BEB7-4C0AC6A596DB}"/>
              </a:ext>
            </a:extLst>
          </p:cNvPr>
          <p:cNvSpPr/>
          <p:nvPr/>
        </p:nvSpPr>
        <p:spPr>
          <a:xfrm>
            <a:off x="5330263" y="1445766"/>
            <a:ext cx="668118" cy="488896"/>
          </a:xfrm>
          <a:prstGeom prst="cloud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dk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</a:t>
            </a:r>
            <a:endParaRPr lang="th-TH" sz="1350" dirty="0"/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DD5DEB49-5281-4CCA-95A0-2B112413DC55}"/>
              </a:ext>
            </a:extLst>
          </p:cNvPr>
          <p:cNvSpPr txBox="1"/>
          <p:nvPr/>
        </p:nvSpPr>
        <p:spPr>
          <a:xfrm>
            <a:off x="6766884" y="1464449"/>
            <a:ext cx="15601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ดึงข้อมูลการยื่นรับรองหลักสูตรฯ จากเลขทะเบียนนิติบุคคล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19C1238-F73B-4931-8F0C-62C1D7A2C343}"/>
              </a:ext>
            </a:extLst>
          </p:cNvPr>
          <p:cNvSpPr txBox="1"/>
          <p:nvPr/>
        </p:nvSpPr>
        <p:spPr>
          <a:xfrm>
            <a:off x="1004455" y="989615"/>
            <a:ext cx="7689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C00000"/>
                </a:solidFill>
              </a:rPr>
              <a:t>ผังกระบวนการออกหนังสือรับรองหลักสูตรและค่าใช้จ่ายฯ ที่กรมคาดหวัง</a:t>
            </a:r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EBCF037F-6193-4684-AAC3-F0B4F4C92334}"/>
              </a:ext>
            </a:extLst>
          </p:cNvPr>
          <p:cNvSpPr/>
          <p:nvPr/>
        </p:nvSpPr>
        <p:spPr>
          <a:xfrm>
            <a:off x="6239437" y="2215179"/>
            <a:ext cx="877738" cy="447607"/>
          </a:xfrm>
          <a:prstGeom prst="rect">
            <a:avLst/>
          </a:prstGeom>
          <a:solidFill>
            <a:srgbClr val="BC9D4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อัพ</a:t>
            </a:r>
            <a:r>
              <a:rPr lang="th-TH" sz="10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โหลดไฟล์หนังสือรับรอง</a:t>
            </a:r>
          </a:p>
        </p:txBody>
      </p:sp>
      <p:cxnSp>
        <p:nvCxnSpPr>
          <p:cNvPr id="40" name="ลูกศรเชื่อมต่อแบบตรง 39">
            <a:extLst>
              <a:ext uri="{FF2B5EF4-FFF2-40B4-BE49-F238E27FC236}">
                <a16:creationId xmlns:a16="http://schemas.microsoft.com/office/drawing/2014/main" id="{F7643057-E916-420D-9030-3771AE466DF8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 flipV="1">
            <a:off x="7117175" y="2429722"/>
            <a:ext cx="820205" cy="9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DBBDFF7E-6DD2-43FE-8E13-7309A5555166}"/>
              </a:ext>
            </a:extLst>
          </p:cNvPr>
          <p:cNvGrpSpPr/>
          <p:nvPr/>
        </p:nvGrpSpPr>
        <p:grpSpPr>
          <a:xfrm>
            <a:off x="6255628" y="2564716"/>
            <a:ext cx="281727" cy="281727"/>
            <a:chOff x="8724861" y="2906973"/>
            <a:chExt cx="375636" cy="375636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4B624F61-AE0A-4D03-97F5-4246E3B07C9D}"/>
                </a:ext>
              </a:extLst>
            </p:cNvPr>
            <p:cNvGrpSpPr/>
            <p:nvPr/>
          </p:nvGrpSpPr>
          <p:grpSpPr>
            <a:xfrm>
              <a:off x="8724861" y="2906973"/>
              <a:ext cx="375636" cy="375636"/>
              <a:chOff x="3933071" y="4862392"/>
              <a:chExt cx="741127" cy="741127"/>
            </a:xfrm>
          </p:grpSpPr>
          <p:pic>
            <p:nvPicPr>
              <p:cNvPr id="44" name="รูปภาพ 43">
                <a:extLst>
                  <a:ext uri="{FF2B5EF4-FFF2-40B4-BE49-F238E27FC236}">
                    <a16:creationId xmlns:a16="http://schemas.microsoft.com/office/drawing/2014/main" id="{6E65427E-9C71-47EA-8CC9-C6B547F771E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33071" y="4862392"/>
                <a:ext cx="741127" cy="741127"/>
              </a:xfrm>
              <a:prstGeom prst="rect">
                <a:avLst/>
              </a:prstGeom>
            </p:spPr>
          </p:pic>
          <p:pic>
            <p:nvPicPr>
              <p:cNvPr id="46" name="รูปภาพ 45">
                <a:extLst>
                  <a:ext uri="{FF2B5EF4-FFF2-40B4-BE49-F238E27FC236}">
                    <a16:creationId xmlns:a16="http://schemas.microsoft.com/office/drawing/2014/main" id="{DD68E091-D96C-48BB-820B-821E4FFD1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415" y="5114037"/>
                <a:ext cx="189832" cy="189832"/>
              </a:xfrm>
              <a:prstGeom prst="rect">
                <a:avLst/>
              </a:prstGeom>
            </p:spPr>
          </p:pic>
          <p:pic>
            <p:nvPicPr>
              <p:cNvPr id="47" name="รูปภาพ 46">
                <a:extLst>
                  <a:ext uri="{FF2B5EF4-FFF2-40B4-BE49-F238E27FC236}">
                    <a16:creationId xmlns:a16="http://schemas.microsoft.com/office/drawing/2014/main" id="{D9423D38-C1CC-4155-A61D-8CCBBDF82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96296" y1="26899" x2="96296" y2="26899"/>
                            <a14:backgroundMark x1="86067" y1="26899" x2="86067" y2="2689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74324" y="5293248"/>
                <a:ext cx="477165" cy="265933"/>
              </a:xfrm>
              <a:prstGeom prst="rect">
                <a:avLst/>
              </a:prstGeom>
            </p:spPr>
          </p:pic>
        </p:grpSp>
        <p:pic>
          <p:nvPicPr>
            <p:cNvPr id="49" name="รูปภาพ 48">
              <a:extLst>
                <a:ext uri="{FF2B5EF4-FFF2-40B4-BE49-F238E27FC236}">
                  <a16:creationId xmlns:a16="http://schemas.microsoft.com/office/drawing/2014/main" id="{BDE10805-33A2-4955-9894-7EEAA83F8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6833" y="2962999"/>
              <a:ext cx="105846" cy="102639"/>
            </a:xfrm>
            <a:prstGeom prst="rect">
              <a:avLst/>
            </a:prstGeom>
          </p:spPr>
        </p:pic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E694D9B0-6122-40B4-A790-0F99A940D3F8}"/>
              </a:ext>
            </a:extLst>
          </p:cNvPr>
          <p:cNvGrpSpPr/>
          <p:nvPr/>
        </p:nvGrpSpPr>
        <p:grpSpPr>
          <a:xfrm>
            <a:off x="6513041" y="2572860"/>
            <a:ext cx="281727" cy="281727"/>
            <a:chOff x="8724861" y="2906973"/>
            <a:chExt cx="375636" cy="375636"/>
          </a:xfrm>
        </p:grpSpPr>
        <p:grpSp>
          <p:nvGrpSpPr>
            <p:cNvPr id="58" name="กลุ่ม 57">
              <a:extLst>
                <a:ext uri="{FF2B5EF4-FFF2-40B4-BE49-F238E27FC236}">
                  <a16:creationId xmlns:a16="http://schemas.microsoft.com/office/drawing/2014/main" id="{7B0A2CEE-61AC-449D-A7C8-CD4B2512221F}"/>
                </a:ext>
              </a:extLst>
            </p:cNvPr>
            <p:cNvGrpSpPr/>
            <p:nvPr/>
          </p:nvGrpSpPr>
          <p:grpSpPr>
            <a:xfrm>
              <a:off x="8724861" y="2906973"/>
              <a:ext cx="375636" cy="375636"/>
              <a:chOff x="3933071" y="4862392"/>
              <a:chExt cx="741127" cy="741127"/>
            </a:xfrm>
          </p:grpSpPr>
          <p:pic>
            <p:nvPicPr>
              <p:cNvPr id="60" name="รูปภาพ 59">
                <a:extLst>
                  <a:ext uri="{FF2B5EF4-FFF2-40B4-BE49-F238E27FC236}">
                    <a16:creationId xmlns:a16="http://schemas.microsoft.com/office/drawing/2014/main" id="{AA5B03D9-1B23-4ADC-9517-6110144133B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33071" y="4862392"/>
                <a:ext cx="741127" cy="741127"/>
              </a:xfrm>
              <a:prstGeom prst="rect">
                <a:avLst/>
              </a:prstGeom>
            </p:spPr>
          </p:pic>
          <p:pic>
            <p:nvPicPr>
              <p:cNvPr id="65" name="รูปภาพ 64">
                <a:extLst>
                  <a:ext uri="{FF2B5EF4-FFF2-40B4-BE49-F238E27FC236}">
                    <a16:creationId xmlns:a16="http://schemas.microsoft.com/office/drawing/2014/main" id="{C4B202E6-7999-40DD-BD05-F8312538C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415" y="5114037"/>
                <a:ext cx="189832" cy="189832"/>
              </a:xfrm>
              <a:prstGeom prst="rect">
                <a:avLst/>
              </a:prstGeom>
            </p:spPr>
          </p:pic>
          <p:pic>
            <p:nvPicPr>
              <p:cNvPr id="70" name="รูปภาพ 69">
                <a:extLst>
                  <a:ext uri="{FF2B5EF4-FFF2-40B4-BE49-F238E27FC236}">
                    <a16:creationId xmlns:a16="http://schemas.microsoft.com/office/drawing/2014/main" id="{35E42CD3-9850-40B7-8036-4C678A30D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96296" y1="26899" x2="96296" y2="26899"/>
                            <a14:backgroundMark x1="86067" y1="26899" x2="86067" y2="2689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74324" y="5293248"/>
                <a:ext cx="477165" cy="265933"/>
              </a:xfrm>
              <a:prstGeom prst="rect">
                <a:avLst/>
              </a:prstGeom>
            </p:spPr>
          </p:pic>
        </p:grpSp>
        <p:pic>
          <p:nvPicPr>
            <p:cNvPr id="59" name="รูปภาพ 58">
              <a:extLst>
                <a:ext uri="{FF2B5EF4-FFF2-40B4-BE49-F238E27FC236}">
                  <a16:creationId xmlns:a16="http://schemas.microsoft.com/office/drawing/2014/main" id="{98E61AEC-032B-45A0-B81A-4510D02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6833" y="2962999"/>
              <a:ext cx="105846" cy="102639"/>
            </a:xfrm>
            <a:prstGeom prst="rect">
              <a:avLst/>
            </a:prstGeom>
          </p:spPr>
        </p:pic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id="{A66D1D7E-76B9-4D8F-9484-B6F5194C66ED}"/>
              </a:ext>
            </a:extLst>
          </p:cNvPr>
          <p:cNvGrpSpPr/>
          <p:nvPr/>
        </p:nvGrpSpPr>
        <p:grpSpPr>
          <a:xfrm>
            <a:off x="6789596" y="2572860"/>
            <a:ext cx="281727" cy="281727"/>
            <a:chOff x="8724861" y="2906973"/>
            <a:chExt cx="375636" cy="375636"/>
          </a:xfrm>
        </p:grpSpPr>
        <p:grpSp>
          <p:nvGrpSpPr>
            <p:cNvPr id="72" name="กลุ่ม 71">
              <a:extLst>
                <a:ext uri="{FF2B5EF4-FFF2-40B4-BE49-F238E27FC236}">
                  <a16:creationId xmlns:a16="http://schemas.microsoft.com/office/drawing/2014/main" id="{8C57CB73-D66B-4968-91C3-ABF39D71B503}"/>
                </a:ext>
              </a:extLst>
            </p:cNvPr>
            <p:cNvGrpSpPr/>
            <p:nvPr/>
          </p:nvGrpSpPr>
          <p:grpSpPr>
            <a:xfrm>
              <a:off x="8724861" y="2906973"/>
              <a:ext cx="375636" cy="375636"/>
              <a:chOff x="3933071" y="4862392"/>
              <a:chExt cx="741127" cy="741127"/>
            </a:xfrm>
          </p:grpSpPr>
          <p:pic>
            <p:nvPicPr>
              <p:cNvPr id="74" name="รูปภาพ 73">
                <a:extLst>
                  <a:ext uri="{FF2B5EF4-FFF2-40B4-BE49-F238E27FC236}">
                    <a16:creationId xmlns:a16="http://schemas.microsoft.com/office/drawing/2014/main" id="{7CED9BA8-2F1E-497D-92CF-1A8436DA998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33071" y="4862392"/>
                <a:ext cx="741127" cy="741127"/>
              </a:xfrm>
              <a:prstGeom prst="rect">
                <a:avLst/>
              </a:prstGeom>
            </p:spPr>
          </p:pic>
          <p:pic>
            <p:nvPicPr>
              <p:cNvPr id="75" name="รูปภาพ 74">
                <a:extLst>
                  <a:ext uri="{FF2B5EF4-FFF2-40B4-BE49-F238E27FC236}">
                    <a16:creationId xmlns:a16="http://schemas.microsoft.com/office/drawing/2014/main" id="{0861A179-91E6-42D1-A36A-7AD64C2E5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415" y="5114037"/>
                <a:ext cx="189832" cy="189832"/>
              </a:xfrm>
              <a:prstGeom prst="rect">
                <a:avLst/>
              </a:prstGeom>
            </p:spPr>
          </p:pic>
          <p:pic>
            <p:nvPicPr>
              <p:cNvPr id="76" name="รูปภาพ 75">
                <a:extLst>
                  <a:ext uri="{FF2B5EF4-FFF2-40B4-BE49-F238E27FC236}">
                    <a16:creationId xmlns:a16="http://schemas.microsoft.com/office/drawing/2014/main" id="{6090055F-A2B5-4ECB-9BE3-178AE7551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backgroundMark x1="96296" y1="26899" x2="96296" y2="26899"/>
                            <a14:backgroundMark x1="86067" y1="26899" x2="86067" y2="2689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74324" y="5293248"/>
                <a:ext cx="477165" cy="265933"/>
              </a:xfrm>
              <a:prstGeom prst="rect">
                <a:avLst/>
              </a:prstGeom>
            </p:spPr>
          </p:pic>
        </p:grpSp>
        <p:pic>
          <p:nvPicPr>
            <p:cNvPr id="73" name="รูปภาพ 72">
              <a:extLst>
                <a:ext uri="{FF2B5EF4-FFF2-40B4-BE49-F238E27FC236}">
                  <a16:creationId xmlns:a16="http://schemas.microsoft.com/office/drawing/2014/main" id="{D815F101-0C96-4289-A54E-2E642883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06833" y="2962999"/>
              <a:ext cx="105846" cy="102639"/>
            </a:xfrm>
            <a:prstGeom prst="rect">
              <a:avLst/>
            </a:prstGeom>
          </p:spPr>
        </p:pic>
      </p:grpSp>
      <p:cxnSp>
        <p:nvCxnSpPr>
          <p:cNvPr id="77" name="ตัวเชื่อมต่อ: หักมุม 76">
            <a:extLst>
              <a:ext uri="{FF2B5EF4-FFF2-40B4-BE49-F238E27FC236}">
                <a16:creationId xmlns:a16="http://schemas.microsoft.com/office/drawing/2014/main" id="{CBF4DF9B-E312-4951-B185-2E5DA6D7970F}"/>
              </a:ext>
            </a:extLst>
          </p:cNvPr>
          <p:cNvCxnSpPr>
            <a:cxnSpLocks/>
          </p:cNvCxnSpPr>
          <p:nvPr/>
        </p:nvCxnSpPr>
        <p:spPr>
          <a:xfrm flipV="1">
            <a:off x="3663008" y="2691859"/>
            <a:ext cx="1669473" cy="465698"/>
          </a:xfrm>
          <a:prstGeom prst="bentConnector3">
            <a:avLst>
              <a:gd name="adj1" fmla="val 9979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2DA4348A-ADCB-4A35-ACE9-CEC8DCAE73DF}"/>
              </a:ext>
            </a:extLst>
          </p:cNvPr>
          <p:cNvSpPr txBox="1"/>
          <p:nvPr/>
        </p:nvSpPr>
        <p:spPr>
          <a:xfrm>
            <a:off x="3793948" y="3164847"/>
            <a:ext cx="1870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ดาวน์โหลดหนังสือรับรอง</a:t>
            </a:r>
          </a:p>
        </p:txBody>
      </p:sp>
    </p:spTree>
    <p:extLst>
      <p:ext uri="{BB962C8B-B14F-4D97-AF65-F5344CB8AC3E}">
        <p14:creationId xmlns:p14="http://schemas.microsoft.com/office/powerpoint/2010/main" val="4919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43" grpId="0" animBg="1"/>
      <p:bldP spid="62" grpId="0"/>
      <p:bldP spid="63" grpId="0"/>
      <p:bldP spid="64" grpId="0"/>
      <p:bldP spid="66" grpId="0"/>
      <p:bldP spid="68" grpId="0"/>
      <p:bldP spid="27" grpId="0" animBg="1"/>
      <p:bldP spid="61" grpId="0"/>
      <p:bldP spid="39" grpId="0" animBg="1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0" y="644404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Ex.</a:t>
            </a:r>
            <a:r>
              <a:rPr lang="th-TH" sz="1800" dirty="0"/>
              <a:t> สมุทรปราการ</a:t>
            </a:r>
            <a:endParaRPr lang="th-TH" sz="1600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>
            <a:off x="7416316" y="357301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905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347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317B56-0E54-4B2B-921A-99814825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การปรับปรุงระบบในปี 2563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B73104-889A-4D2F-B5B5-765E91E7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เริ่มใช้เมื่อไร</a:t>
            </a:r>
          </a:p>
          <a:p>
            <a:pPr lvl="1"/>
            <a:r>
              <a:rPr lang="en-US" dirty="0"/>
              <a:t>GenericV9</a:t>
            </a:r>
            <a:r>
              <a:rPr lang="th-TH" dirty="0"/>
              <a:t>  เริ่มใช้  มกราคม 63</a:t>
            </a:r>
          </a:p>
          <a:p>
            <a:pPr lvl="1"/>
            <a:r>
              <a:rPr lang="th-TH" dirty="0"/>
              <a:t>ระบบลายเซ็นดิจิทัล อย่างช้า ตุลาคม 63</a:t>
            </a:r>
          </a:p>
          <a:p>
            <a:r>
              <a:rPr lang="th-TH" dirty="0"/>
              <a:t>สิ่งที่หน่วยงานต้องเตรียม</a:t>
            </a:r>
          </a:p>
          <a:p>
            <a:pPr lvl="1"/>
            <a:r>
              <a:rPr lang="th-TH" dirty="0"/>
              <a:t>ไฟล์ภาพสแกน ลายเซ็นผู้อำนวยการ </a:t>
            </a:r>
            <a:r>
              <a:rPr lang="th-TH" b="0" dirty="0"/>
              <a:t> ขนาด 220 </a:t>
            </a:r>
            <a:r>
              <a:rPr lang="en-US" b="0" dirty="0"/>
              <a:t>x 60 px </a:t>
            </a:r>
            <a:r>
              <a:rPr lang="th-TH" b="0" dirty="0"/>
              <a:t>ที่มีพื้นหลังเป็นสีขาว และชนิดไฟล์ </a:t>
            </a:r>
            <a:r>
              <a:rPr lang="en-US" b="0" dirty="0"/>
              <a:t>jpg </a:t>
            </a:r>
            <a:r>
              <a:rPr lang="th-TH" b="0" dirty="0"/>
              <a:t>เท่านั้น</a:t>
            </a:r>
          </a:p>
          <a:p>
            <a:pPr lvl="1"/>
            <a:r>
              <a:rPr lang="th-TH" b="0" dirty="0"/>
              <a:t>แจ้งผู้ดูแลระบบของหน่วยงาน </a:t>
            </a:r>
            <a:r>
              <a:rPr lang="en-US" b="0" dirty="0"/>
              <a:t>Import </a:t>
            </a:r>
            <a:r>
              <a:rPr lang="th-TH" b="0" dirty="0"/>
              <a:t>ลายเซ็นผู้อำนวยการ</a:t>
            </a:r>
            <a:r>
              <a:rPr lang="en-US" b="0" dirty="0"/>
              <a:t> </a:t>
            </a:r>
            <a:r>
              <a:rPr lang="th-TH" b="0" dirty="0"/>
              <a:t>เข้าไปที่ระบบกำหนดสิทธิ์ฯ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2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88262" y="296733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จบการนำเสนอ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9" y="1"/>
            <a:ext cx="9200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" y="706109"/>
            <a:ext cx="86471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38753" y="651716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Ex.</a:t>
            </a:r>
            <a:r>
              <a:rPr lang="th-TH" sz="1800" dirty="0"/>
              <a:t> เพชรบุรี</a:t>
            </a:r>
            <a:endParaRPr lang="th-TH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" y="388908"/>
            <a:ext cx="11430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8490842" cy="50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38753" y="602128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Ex.</a:t>
            </a:r>
            <a:r>
              <a:rPr lang="th-TH" sz="1800" dirty="0"/>
              <a:t> เพชรบุรี</a:t>
            </a:r>
            <a:endParaRPr lang="th-TH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7945"/>
            <a:ext cx="2438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1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80363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87748"/>
      </p:ext>
    </p:extLst>
  </p:cSld>
  <p:clrMapOvr>
    <a:masterClrMapping/>
  </p:clrMapOvr>
</p:sld>
</file>

<file path=ppt/theme/theme1.xml><?xml version="1.0" encoding="utf-8"?>
<a:theme xmlns:a="http://schemas.openxmlformats.org/drawingml/2006/main" name="008TGp_BizCom_light">
  <a:themeElements>
    <a:clrScheme name="008TGp_BizCom_light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CA3C8"/>
      </a:accent1>
      <a:accent2>
        <a:srgbClr val="FF9900"/>
      </a:accent2>
      <a:accent3>
        <a:srgbClr val="FFFFFF"/>
      </a:accent3>
      <a:accent4>
        <a:srgbClr val="174578"/>
      </a:accent4>
      <a:accent5>
        <a:srgbClr val="ACCEE0"/>
      </a:accent5>
      <a:accent6>
        <a:srgbClr val="E78A00"/>
      </a:accent6>
      <a:hlink>
        <a:srgbClr val="9999FF"/>
      </a:hlink>
      <a:folHlink>
        <a:srgbClr val="969696"/>
      </a:folHlink>
    </a:clrScheme>
    <a:fontScheme name="008TGp_BizCom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008TGp_BizCom_light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15978"/>
        </a:accent4>
        <a:accent5>
          <a:srgbClr val="B0C6C6"/>
        </a:accent5>
        <a:accent6>
          <a:srgbClr val="B9B900"/>
        </a:accent6>
        <a:hlink>
          <a:srgbClr val="33CC3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8TGp_BizCom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008TGp_BizCom_light</Template>
  <TotalTime>2024</TotalTime>
  <Words>464</Words>
  <Application>Microsoft Office PowerPoint</Application>
  <PresentationFormat>นำเสนอทางหน้าจอ (4:3)</PresentationFormat>
  <Paragraphs>77</Paragraphs>
  <Slides>51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51</vt:i4>
      </vt:variant>
    </vt:vector>
  </HeadingPairs>
  <TitlesOfParts>
    <vt:vector size="56" baseType="lpstr">
      <vt:lpstr>Angsana New</vt:lpstr>
      <vt:lpstr>Calibri</vt:lpstr>
      <vt:lpstr>Verdana</vt:lpstr>
      <vt:lpstr>Wingdings</vt:lpstr>
      <vt:lpstr>008TGp_BizCom_light</vt:lpstr>
      <vt:lpstr>ระบบส่งเสริมการพัฒนาฝีมือแรงงาน และบริการ e-Service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การปรับปรุงระบบในปี 2563</vt:lpstr>
      <vt:lpstr>การปรับปรุงระบบในปี 2563</vt:lpstr>
      <vt:lpstr>งานนำเสนอ PowerPoint</vt:lpstr>
      <vt:lpstr>งานนำเสนอ PowerPoint</vt:lpstr>
      <vt:lpstr>งานนำเสนอ PowerPoint</vt:lpstr>
      <vt:lpstr>การปรับปรุงระบบในปี 2563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Kraiwit</dc:creator>
  <cp:lastModifiedBy>Kraiwit Ekthammasut</cp:lastModifiedBy>
  <cp:revision>175</cp:revision>
  <dcterms:created xsi:type="dcterms:W3CDTF">2015-07-08T00:43:11Z</dcterms:created>
  <dcterms:modified xsi:type="dcterms:W3CDTF">2019-12-19T13:18:38Z</dcterms:modified>
</cp:coreProperties>
</file>