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notesMasterIdLst>
    <p:notesMasterId r:id="rId53"/>
  </p:notesMasterIdLst>
  <p:sldIdLst>
    <p:sldId id="256" r:id="rId2"/>
    <p:sldId id="270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333" r:id="rId25"/>
    <p:sldId id="312" r:id="rId26"/>
    <p:sldId id="313" r:id="rId27"/>
    <p:sldId id="314" r:id="rId28"/>
    <p:sldId id="315" r:id="rId29"/>
    <p:sldId id="334" r:id="rId30"/>
    <p:sldId id="335" r:id="rId31"/>
    <p:sldId id="318" r:id="rId32"/>
    <p:sldId id="319" r:id="rId33"/>
    <p:sldId id="320" r:id="rId34"/>
    <p:sldId id="321" r:id="rId35"/>
    <p:sldId id="322" r:id="rId36"/>
    <p:sldId id="323" r:id="rId37"/>
    <p:sldId id="324" r:id="rId38"/>
    <p:sldId id="332" r:id="rId39"/>
    <p:sldId id="325" r:id="rId40"/>
    <p:sldId id="326" r:id="rId41"/>
    <p:sldId id="327" r:id="rId42"/>
    <p:sldId id="328" r:id="rId43"/>
    <p:sldId id="329" r:id="rId44"/>
    <p:sldId id="330" r:id="rId45"/>
    <p:sldId id="317" r:id="rId46"/>
    <p:sldId id="338" r:id="rId47"/>
    <p:sldId id="257" r:id="rId48"/>
    <p:sldId id="258" r:id="rId49"/>
    <p:sldId id="259" r:id="rId50"/>
    <p:sldId id="337" r:id="rId51"/>
    <p:sldId id="316" r:id="rId52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B113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00EAB1-EF74-4655-B78A-4E66A19498EC}" type="datetimeFigureOut">
              <a:rPr lang="th-TH" smtClean="0"/>
              <a:pPr/>
              <a:t>19/12/62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A8180-6AA4-406D-BB62-9E91C8D0AAB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85104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43" name="Picture 31" descr="SW이미지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0" y="2349500"/>
            <a:ext cx="9144000" cy="2663825"/>
          </a:xfrm>
          <a:prstGeom prst="rect">
            <a:avLst/>
          </a:prstGeom>
          <a:noFill/>
        </p:spPr>
      </p:pic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28575" y="4652963"/>
            <a:ext cx="9115425" cy="2205037"/>
            <a:chOff x="0" y="2640"/>
            <a:chExt cx="5760" cy="1680"/>
          </a:xfrm>
        </p:grpSpPr>
        <p:sp>
          <p:nvSpPr>
            <p:cNvPr id="13345" name="Rectangle 33"/>
            <p:cNvSpPr>
              <a:spLocks noChangeArrowheads="1"/>
            </p:cNvSpPr>
            <p:nvPr userDrawn="1"/>
          </p:nvSpPr>
          <p:spPr bwMode="ltGray">
            <a:xfrm>
              <a:off x="0" y="2640"/>
              <a:ext cx="5760" cy="168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13346" name="Rectangle 34"/>
            <p:cNvSpPr>
              <a:spLocks noChangeArrowheads="1"/>
            </p:cNvSpPr>
            <p:nvPr userDrawn="1"/>
          </p:nvSpPr>
          <p:spPr bwMode="ltGray">
            <a:xfrm>
              <a:off x="0" y="2640"/>
              <a:ext cx="5760" cy="9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h-TH"/>
            </a:p>
          </p:txBody>
        </p:sp>
      </p:grpSp>
      <p:sp>
        <p:nvSpPr>
          <p:cNvPr id="13347" name="Rectangle 35"/>
          <p:cNvSpPr>
            <a:spLocks noChangeArrowheads="1"/>
          </p:cNvSpPr>
          <p:nvPr/>
        </p:nvSpPr>
        <p:spPr bwMode="ltGray">
          <a:xfrm>
            <a:off x="0" y="0"/>
            <a:ext cx="9144000" cy="22860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0" y="4289425"/>
            <a:ext cx="9097963" cy="676275"/>
            <a:chOff x="0" y="2702"/>
            <a:chExt cx="5731" cy="426"/>
          </a:xfrm>
        </p:grpSpPr>
        <p:sp>
          <p:nvSpPr>
            <p:cNvPr id="13349" name="Freeform 37"/>
            <p:cNvSpPr>
              <a:spLocks/>
            </p:cNvSpPr>
            <p:nvPr/>
          </p:nvSpPr>
          <p:spPr bwMode="ltGray">
            <a:xfrm flipV="1">
              <a:off x="0" y="2702"/>
              <a:ext cx="5731" cy="3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279"/>
                </a:cxn>
                <a:cxn ang="0">
                  <a:pos x="1824" y="739"/>
                </a:cxn>
                <a:cxn ang="0">
                  <a:pos x="3946" y="695"/>
                </a:cxn>
                <a:cxn ang="0">
                  <a:pos x="5731" y="297"/>
                </a:cxn>
                <a:cxn ang="0">
                  <a:pos x="5722" y="153"/>
                </a:cxn>
                <a:cxn ang="0">
                  <a:pos x="0" y="0"/>
                </a:cxn>
              </a:cxnLst>
              <a:rect l="0" t="0" r="r" b="b"/>
              <a:pathLst>
                <a:path w="5731" h="808">
                  <a:moveTo>
                    <a:pt x="0" y="0"/>
                  </a:moveTo>
                  <a:lnTo>
                    <a:pt x="19" y="279"/>
                  </a:lnTo>
                  <a:cubicBezTo>
                    <a:pt x="321" y="399"/>
                    <a:pt x="1170" y="671"/>
                    <a:pt x="1824" y="739"/>
                  </a:cubicBezTo>
                  <a:cubicBezTo>
                    <a:pt x="2478" y="808"/>
                    <a:pt x="3295" y="769"/>
                    <a:pt x="3946" y="695"/>
                  </a:cubicBezTo>
                  <a:cubicBezTo>
                    <a:pt x="4597" y="621"/>
                    <a:pt x="5435" y="387"/>
                    <a:pt x="5731" y="297"/>
                  </a:cubicBezTo>
                  <a:lnTo>
                    <a:pt x="5722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13350" name="Freeform 38"/>
            <p:cNvSpPr>
              <a:spLocks/>
            </p:cNvSpPr>
            <p:nvPr/>
          </p:nvSpPr>
          <p:spPr bwMode="ltGray">
            <a:xfrm flipV="1">
              <a:off x="0" y="2749"/>
              <a:ext cx="5731" cy="379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26" y="315"/>
                </a:cxn>
                <a:cxn ang="0">
                  <a:pos x="1795" y="771"/>
                </a:cxn>
                <a:cxn ang="0">
                  <a:pos x="3821" y="742"/>
                </a:cxn>
                <a:cxn ang="0">
                  <a:pos x="5731" y="320"/>
                </a:cxn>
                <a:cxn ang="0">
                  <a:pos x="5693" y="0"/>
                </a:cxn>
                <a:cxn ang="0">
                  <a:pos x="0" y="36"/>
                </a:cxn>
              </a:cxnLst>
              <a:rect l="0" t="0" r="r" b="b"/>
              <a:pathLst>
                <a:path w="5731" h="842">
                  <a:moveTo>
                    <a:pt x="0" y="36"/>
                  </a:moveTo>
                  <a:lnTo>
                    <a:pt x="26" y="315"/>
                  </a:lnTo>
                  <a:cubicBezTo>
                    <a:pt x="325" y="438"/>
                    <a:pt x="1163" y="700"/>
                    <a:pt x="1795" y="771"/>
                  </a:cubicBezTo>
                  <a:cubicBezTo>
                    <a:pt x="2427" y="842"/>
                    <a:pt x="3165" y="817"/>
                    <a:pt x="3821" y="742"/>
                  </a:cubicBezTo>
                  <a:cubicBezTo>
                    <a:pt x="4477" y="667"/>
                    <a:pt x="5419" y="444"/>
                    <a:pt x="5731" y="320"/>
                  </a:cubicBezTo>
                  <a:lnTo>
                    <a:pt x="5693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</p:grp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0" y="0"/>
            <a:ext cx="9144000" cy="6867525"/>
            <a:chOff x="0" y="0"/>
            <a:chExt cx="5760" cy="4326"/>
          </a:xfrm>
        </p:grpSpPr>
        <p:sp>
          <p:nvSpPr>
            <p:cNvPr id="13352" name="AutoShape 40"/>
            <p:cNvSpPr>
              <a:spLocks noChangeArrowheads="1"/>
            </p:cNvSpPr>
            <p:nvPr/>
          </p:nvSpPr>
          <p:spPr bwMode="white">
            <a:xfrm>
              <a:off x="27" y="24"/>
              <a:ext cx="5709" cy="4272"/>
            </a:xfrm>
            <a:prstGeom prst="roundRect">
              <a:avLst>
                <a:gd name="adj" fmla="val 6227"/>
              </a:avLst>
            </a:prstGeom>
            <a:noFill/>
            <a:ln w="762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13353" name="Freeform 41"/>
            <p:cNvSpPr>
              <a:spLocks/>
            </p:cNvSpPr>
            <p:nvPr/>
          </p:nvSpPr>
          <p:spPr bwMode="white">
            <a:xfrm>
              <a:off x="3" y="0"/>
              <a:ext cx="288" cy="288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0" y="384"/>
                </a:cxn>
                <a:cxn ang="0">
                  <a:pos x="96" y="192"/>
                </a:cxn>
                <a:cxn ang="0">
                  <a:pos x="192" y="48"/>
                </a:cxn>
                <a:cxn ang="0">
                  <a:pos x="336" y="0"/>
                </a:cxn>
                <a:cxn ang="0">
                  <a:pos x="0" y="0"/>
                </a:cxn>
              </a:cxnLst>
              <a:rect l="0" t="0" r="r" b="b"/>
              <a:pathLst>
                <a:path w="336" h="384">
                  <a:moveTo>
                    <a:pt x="0" y="48"/>
                  </a:moveTo>
                  <a:lnTo>
                    <a:pt x="0" y="384"/>
                  </a:lnTo>
                  <a:lnTo>
                    <a:pt x="96" y="192"/>
                  </a:lnTo>
                  <a:lnTo>
                    <a:pt x="192" y="48"/>
                  </a:lnTo>
                  <a:lnTo>
                    <a:pt x="336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13354" name="Freeform 42"/>
            <p:cNvSpPr>
              <a:spLocks/>
            </p:cNvSpPr>
            <p:nvPr/>
          </p:nvSpPr>
          <p:spPr bwMode="white">
            <a:xfrm rot="-5408600">
              <a:off x="-47" y="4030"/>
              <a:ext cx="336" cy="242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0" y="384"/>
                </a:cxn>
                <a:cxn ang="0">
                  <a:pos x="96" y="192"/>
                </a:cxn>
                <a:cxn ang="0">
                  <a:pos x="192" y="48"/>
                </a:cxn>
                <a:cxn ang="0">
                  <a:pos x="336" y="0"/>
                </a:cxn>
                <a:cxn ang="0">
                  <a:pos x="0" y="0"/>
                </a:cxn>
              </a:cxnLst>
              <a:rect l="0" t="0" r="r" b="b"/>
              <a:pathLst>
                <a:path w="336" h="384">
                  <a:moveTo>
                    <a:pt x="0" y="48"/>
                  </a:moveTo>
                  <a:lnTo>
                    <a:pt x="0" y="384"/>
                  </a:lnTo>
                  <a:lnTo>
                    <a:pt x="96" y="192"/>
                  </a:lnTo>
                  <a:lnTo>
                    <a:pt x="192" y="48"/>
                  </a:lnTo>
                  <a:lnTo>
                    <a:pt x="336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13355" name="Freeform 43"/>
            <p:cNvSpPr>
              <a:spLocks/>
            </p:cNvSpPr>
            <p:nvPr/>
          </p:nvSpPr>
          <p:spPr bwMode="white">
            <a:xfrm>
              <a:off x="5520" y="3978"/>
              <a:ext cx="240" cy="348"/>
            </a:xfrm>
            <a:custGeom>
              <a:avLst/>
              <a:gdLst/>
              <a:ahLst/>
              <a:cxnLst>
                <a:cxn ang="0">
                  <a:pos x="246" y="0"/>
                </a:cxn>
                <a:cxn ang="0">
                  <a:pos x="164" y="196"/>
                </a:cxn>
                <a:cxn ang="0">
                  <a:pos x="84" y="282"/>
                </a:cxn>
                <a:cxn ang="0">
                  <a:pos x="0" y="342"/>
                </a:cxn>
                <a:cxn ang="0">
                  <a:pos x="246" y="348"/>
                </a:cxn>
              </a:cxnLst>
              <a:rect l="0" t="0" r="r" b="b"/>
              <a:pathLst>
                <a:path w="246" h="348">
                  <a:moveTo>
                    <a:pt x="246" y="0"/>
                  </a:moveTo>
                  <a:lnTo>
                    <a:pt x="164" y="196"/>
                  </a:lnTo>
                  <a:lnTo>
                    <a:pt x="84" y="282"/>
                  </a:lnTo>
                  <a:lnTo>
                    <a:pt x="0" y="342"/>
                  </a:lnTo>
                  <a:lnTo>
                    <a:pt x="246" y="348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  <p:sp>
          <p:nvSpPr>
            <p:cNvPr id="13356" name="Freeform 44"/>
            <p:cNvSpPr>
              <a:spLocks/>
            </p:cNvSpPr>
            <p:nvPr/>
          </p:nvSpPr>
          <p:spPr bwMode="white">
            <a:xfrm rot="5400000">
              <a:off x="5472" y="0"/>
              <a:ext cx="288" cy="288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0" y="384"/>
                </a:cxn>
                <a:cxn ang="0">
                  <a:pos x="96" y="192"/>
                </a:cxn>
                <a:cxn ang="0">
                  <a:pos x="192" y="48"/>
                </a:cxn>
                <a:cxn ang="0">
                  <a:pos x="336" y="0"/>
                </a:cxn>
                <a:cxn ang="0">
                  <a:pos x="0" y="0"/>
                </a:cxn>
              </a:cxnLst>
              <a:rect l="0" t="0" r="r" b="b"/>
              <a:pathLst>
                <a:path w="336" h="384">
                  <a:moveTo>
                    <a:pt x="0" y="48"/>
                  </a:moveTo>
                  <a:lnTo>
                    <a:pt x="0" y="384"/>
                  </a:lnTo>
                  <a:lnTo>
                    <a:pt x="96" y="192"/>
                  </a:lnTo>
                  <a:lnTo>
                    <a:pt x="192" y="48"/>
                  </a:lnTo>
                  <a:lnTo>
                    <a:pt x="336" y="0"/>
                  </a:lnTo>
                  <a:lnTo>
                    <a:pt x="0" y="0"/>
                  </a:ln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13333" name="Rectangle 21"/>
          <p:cNvSpPr>
            <a:spLocks noGrp="1" noChangeArrowheads="1"/>
          </p:cNvSpPr>
          <p:nvPr>
            <p:ph type="ctrTitle" sz="quarter"/>
          </p:nvPr>
        </p:nvSpPr>
        <p:spPr bwMode="black">
          <a:xfrm>
            <a:off x="468313" y="1268413"/>
            <a:ext cx="8153400" cy="742950"/>
          </a:xfrm>
        </p:spPr>
        <p:txBody>
          <a:bodyPr/>
          <a:lstStyle>
            <a:lvl1pPr algn="ctr">
              <a:defRPr sz="3600" b="1"/>
            </a:lvl1pPr>
          </a:lstStyle>
          <a:p>
            <a:r>
              <a:rPr lang="th-TH" altLang="ko-KR" dirty="0"/>
              <a:t>คลิกเพื่อแก้ไขลักษณะชื่อเรื่องต้นแบบ</a:t>
            </a:r>
            <a:endParaRPr lang="en-US" altLang="ko-KR" dirty="0"/>
          </a:p>
        </p:txBody>
      </p:sp>
      <p:sp>
        <p:nvSpPr>
          <p:cNvPr id="13334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03350" y="5127625"/>
            <a:ext cx="6400800" cy="533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0">
                <a:solidFill>
                  <a:schemeClr val="bg1"/>
                </a:solidFill>
              </a:defRPr>
            </a:lvl1pPr>
          </a:lstStyle>
          <a:p>
            <a:r>
              <a:rPr lang="th-TH" altLang="ko-KR"/>
              <a:t>คลิกเพื่อแก้ไขลักษณะชื่อเรื่องรองต้นแบบ</a:t>
            </a:r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CFA630-13BB-46C4-BD44-B2C5F9B66074}" type="datetimeFigureOut">
              <a:rPr lang="en-US" smtClean="0"/>
              <a:pPr/>
              <a:t>12/19/2019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FE8ADD-24C4-4A80-8A17-5CD209B1A06A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838950" y="333375"/>
            <a:ext cx="2125663" cy="6119813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333375"/>
            <a:ext cx="6229350" cy="6119813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CFA630-13BB-46C4-BD44-B2C5F9B66074}" type="datetimeFigureOut">
              <a:rPr lang="en-US" smtClean="0"/>
              <a:pPr/>
              <a:t>12/19/2019</a:t>
            </a:fld>
            <a:endParaRPr lang="en-US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FE8ADD-24C4-4A80-8A17-5CD209B1A06A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ชื่อเรื่องและแผนภูม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116013" y="333375"/>
            <a:ext cx="7848600" cy="609600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แผนภูมิ 2"/>
          <p:cNvSpPr>
            <a:spLocks noGrp="1"/>
          </p:cNvSpPr>
          <p:nvPr>
            <p:ph type="chart" idx="1"/>
          </p:nvPr>
        </p:nvSpPr>
        <p:spPr>
          <a:xfrm>
            <a:off x="457200" y="1371600"/>
            <a:ext cx="8229600" cy="5081588"/>
          </a:xfrm>
        </p:spPr>
        <p:txBody>
          <a:bodyPr/>
          <a:lstStyle/>
          <a:p>
            <a:r>
              <a:rPr lang="th-TH"/>
              <a:t>คลิกไอคอนเพื่อเพิ่มแผนภูมิ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>
          <a:xfrm>
            <a:off x="6516688" y="0"/>
            <a:ext cx="2514600" cy="260350"/>
          </a:xfrm>
        </p:spPr>
        <p:txBody>
          <a:bodyPr/>
          <a:lstStyle>
            <a:lvl1pPr>
              <a:defRPr/>
            </a:lvl1pPr>
          </a:lstStyle>
          <a:p>
            <a:fld id="{F8CFA630-13BB-46C4-BD44-B2C5F9B66074}" type="datetimeFigureOut">
              <a:rPr lang="en-US" smtClean="0"/>
              <a:pPr/>
              <a:t>12/19/2019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5943600" y="6508750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3276600" y="650875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fld id="{2FFE8ADD-24C4-4A80-8A17-5CD209B1A06A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F293D-20BF-487A-BFA7-792ABC73B8A5}" type="datetimeFigureOut">
              <a:rPr lang="th-TH" smtClean="0"/>
              <a:t>19/12/62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CBBE1-314B-45E7-A14D-E54A756E973C}" type="slidenum">
              <a:rPr lang="th-TH" smtClean="0"/>
              <a:t>‹#›</a:t>
            </a:fld>
            <a:endParaRPr lang="th-TH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466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6600"/>
                </a:solidFill>
              </a:defRPr>
            </a:lvl1pPr>
            <a:lvl2pPr>
              <a:defRPr>
                <a:solidFill>
                  <a:srgbClr val="C00000"/>
                </a:solidFill>
              </a:defRPr>
            </a:lvl2pPr>
            <a:lvl3pPr>
              <a:defRPr>
                <a:solidFill>
                  <a:srgbClr val="7030A0"/>
                </a:solidFill>
              </a:defRPr>
            </a:lvl3pPr>
          </a:lstStyle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CFA630-13BB-46C4-BD44-B2C5F9B66074}" type="datetimeFigureOut">
              <a:rPr lang="en-US" smtClean="0"/>
              <a:pPr/>
              <a:t>12/19/2019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FE8ADD-24C4-4A80-8A17-5CD209B1A06A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CFA630-13BB-46C4-BD44-B2C5F9B66074}" type="datetimeFigureOut">
              <a:rPr lang="en-US" smtClean="0"/>
              <a:pPr/>
              <a:t>12/19/2019</a:t>
            </a:fld>
            <a:endParaRPr lang="en-US">
              <a:solidFill>
                <a:schemeClr val="tx2"/>
              </a:solidFill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FE8ADD-24C4-4A80-8A17-5CD209B1A06A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5081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5081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CFA630-13BB-46C4-BD44-B2C5F9B66074}" type="datetimeFigureOut">
              <a:rPr lang="en-US" smtClean="0"/>
              <a:pPr/>
              <a:t>12/19/2019</a:t>
            </a:fld>
            <a:endParaRPr lang="en-US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FE8ADD-24C4-4A80-8A17-5CD209B1A06A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CFA630-13BB-46C4-BD44-B2C5F9B66074}" type="datetimeFigureOut">
              <a:rPr lang="en-US" smtClean="0"/>
              <a:pPr/>
              <a:t>12/19/2019</a:t>
            </a:fld>
            <a:endParaRPr lang="en-US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FE8ADD-24C4-4A80-8A17-5CD209B1A06A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CFA630-13BB-46C4-BD44-B2C5F9B66074}" type="datetimeFigureOut">
              <a:rPr lang="en-US" smtClean="0"/>
              <a:pPr/>
              <a:t>12/19/2019</a:t>
            </a:fld>
            <a:endParaRPr lang="en-US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FE8ADD-24C4-4A80-8A17-5CD209B1A06A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CFA630-13BB-46C4-BD44-B2C5F9B66074}" type="datetimeFigureOut">
              <a:rPr lang="en-US" smtClean="0"/>
              <a:pPr/>
              <a:t>12/19/2019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FE8ADD-24C4-4A80-8A17-5CD209B1A06A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CFA630-13BB-46C4-BD44-B2C5F9B66074}" type="datetimeFigureOut">
              <a:rPr lang="en-US" smtClean="0"/>
              <a:pPr/>
              <a:t>12/19/2019</a:t>
            </a:fld>
            <a:endParaRPr lang="en-US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FE8ADD-24C4-4A80-8A17-5CD209B1A06A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CFA630-13BB-46C4-BD44-B2C5F9B66074}" type="datetimeFigureOut">
              <a:rPr lang="en-US" smtClean="0"/>
              <a:pPr/>
              <a:t>12/19/2019</a:t>
            </a:fld>
            <a:endParaRPr lang="en-US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FE8ADD-24C4-4A80-8A17-5CD209B1A06A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21" name="Picture 33" descr="배너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gray">
          <a:xfrm>
            <a:off x="0" y="285750"/>
            <a:ext cx="9144000" cy="1055688"/>
          </a:xfrm>
          <a:prstGeom prst="rect">
            <a:avLst/>
          </a:prstGeom>
          <a:noFill/>
        </p:spPr>
      </p:pic>
      <p:sp>
        <p:nvSpPr>
          <p:cNvPr id="12322" name="Rectangle 34"/>
          <p:cNvSpPr>
            <a:spLocks noChangeArrowheads="1"/>
          </p:cNvSpPr>
          <p:nvPr/>
        </p:nvSpPr>
        <p:spPr bwMode="ltGray">
          <a:xfrm>
            <a:off x="0" y="0"/>
            <a:ext cx="9144000" cy="2413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h-TH"/>
          </a:p>
        </p:txBody>
      </p:sp>
      <p:sp>
        <p:nvSpPr>
          <p:cNvPr id="12323" name="Freeform 35"/>
          <p:cNvSpPr>
            <a:spLocks/>
          </p:cNvSpPr>
          <p:nvPr/>
        </p:nvSpPr>
        <p:spPr bwMode="white">
          <a:xfrm>
            <a:off x="-6350" y="950913"/>
            <a:ext cx="9156700" cy="461962"/>
          </a:xfrm>
          <a:custGeom>
            <a:avLst/>
            <a:gdLst/>
            <a:ahLst/>
            <a:cxnLst>
              <a:cxn ang="0">
                <a:pos x="4" y="365"/>
              </a:cxn>
              <a:cxn ang="0">
                <a:pos x="0" y="246"/>
              </a:cxn>
              <a:cxn ang="0">
                <a:pos x="1837" y="32"/>
              </a:cxn>
              <a:cxn ang="0">
                <a:pos x="3970" y="52"/>
              </a:cxn>
              <a:cxn ang="0">
                <a:pos x="5764" y="231"/>
              </a:cxn>
              <a:cxn ang="0">
                <a:pos x="5768" y="366"/>
              </a:cxn>
              <a:cxn ang="0">
                <a:pos x="4" y="365"/>
              </a:cxn>
            </a:cxnLst>
            <a:rect l="0" t="0" r="r" b="b"/>
            <a:pathLst>
              <a:path w="5768" h="366">
                <a:moveTo>
                  <a:pt x="4" y="365"/>
                </a:moveTo>
                <a:lnTo>
                  <a:pt x="0" y="246"/>
                </a:lnTo>
                <a:cubicBezTo>
                  <a:pt x="304" y="192"/>
                  <a:pt x="1175" y="64"/>
                  <a:pt x="1837" y="32"/>
                </a:cubicBezTo>
                <a:cubicBezTo>
                  <a:pt x="2499" y="0"/>
                  <a:pt x="3316" y="19"/>
                  <a:pt x="3970" y="52"/>
                </a:cubicBezTo>
                <a:cubicBezTo>
                  <a:pt x="4624" y="85"/>
                  <a:pt x="5464" y="179"/>
                  <a:pt x="5764" y="231"/>
                </a:cubicBezTo>
                <a:lnTo>
                  <a:pt x="5768" y="366"/>
                </a:lnTo>
                <a:lnTo>
                  <a:pt x="4" y="365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th-TH"/>
          </a:p>
        </p:txBody>
      </p:sp>
      <p:sp>
        <p:nvSpPr>
          <p:cNvPr id="12324" name="Line 36"/>
          <p:cNvSpPr>
            <a:spLocks noChangeShapeType="1"/>
          </p:cNvSpPr>
          <p:nvPr/>
        </p:nvSpPr>
        <p:spPr bwMode="auto">
          <a:xfrm>
            <a:off x="425450" y="6524625"/>
            <a:ext cx="8353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h-TH"/>
          </a:p>
        </p:txBody>
      </p:sp>
      <p:sp>
        <p:nvSpPr>
          <p:cNvPr id="12309" name="Rectangle 21"/>
          <p:cNvSpPr>
            <a:spLocks noGrp="1" noChangeArrowheads="1"/>
          </p:cNvSpPr>
          <p:nvPr>
            <p:ph type="title"/>
          </p:nvPr>
        </p:nvSpPr>
        <p:spPr bwMode="white">
          <a:xfrm>
            <a:off x="1116013" y="333375"/>
            <a:ext cx="7848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ko-KR" dirty="0"/>
              <a:t>คลิกเพื่อแก้ไขลักษณะชื่อเรื่องต้นแบบ</a:t>
            </a:r>
            <a:endParaRPr lang="en-US" altLang="ko-KR" dirty="0"/>
          </a:p>
        </p:txBody>
      </p:sp>
      <p:sp>
        <p:nvSpPr>
          <p:cNvPr id="1231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508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ko-KR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altLang="ko-KR" dirty="0"/>
              <a:t>ระดับที่สอง</a:t>
            </a:r>
          </a:p>
          <a:p>
            <a:pPr lvl="2"/>
            <a:r>
              <a:rPr lang="th-TH" altLang="ko-KR" dirty="0"/>
              <a:t>ระดับที่สาม</a:t>
            </a:r>
          </a:p>
          <a:p>
            <a:pPr lvl="3"/>
            <a:r>
              <a:rPr lang="th-TH" altLang="ko-KR" dirty="0"/>
              <a:t>ระดับที่สี่</a:t>
            </a:r>
          </a:p>
          <a:p>
            <a:pPr lvl="4"/>
            <a:r>
              <a:rPr lang="th-TH" altLang="ko-KR" dirty="0"/>
              <a:t>ระดับที่ห้า</a:t>
            </a:r>
            <a:endParaRPr lang="en-US" altLang="ko-KR" dirty="0"/>
          </a:p>
        </p:txBody>
      </p:sp>
      <p:sp>
        <p:nvSpPr>
          <p:cNvPr id="12311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16688" y="0"/>
            <a:ext cx="25146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b="1">
                <a:solidFill>
                  <a:schemeClr val="bg1"/>
                </a:solidFill>
                <a:latin typeface="+mn-lt"/>
                <a:ea typeface="굴림" pitchFamily="50" charset="-127"/>
              </a:defRPr>
            </a:lvl1pPr>
          </a:lstStyle>
          <a:p>
            <a:fld id="{F8CFA630-13BB-46C4-BD44-B2C5F9B66074}" type="datetimeFigureOut">
              <a:rPr lang="en-US" smtClean="0"/>
              <a:pPr/>
              <a:t>12/19/2019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12312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943600" y="650875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+mn-lt"/>
                <a:ea typeface="굴림" pitchFamily="50" charset="-127"/>
              </a:defRPr>
            </a:lvl1pPr>
          </a:lstStyle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12313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276600" y="650875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1">
                <a:latin typeface="+mn-lt"/>
                <a:ea typeface="굴림" pitchFamily="50" charset="-127"/>
              </a:defRPr>
            </a:lvl1pPr>
          </a:lstStyle>
          <a:p>
            <a:fld id="{2FFE8ADD-24C4-4A80-8A17-5CD209B1A06A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  <p:sldLayoutId id="2147483852" r:id="rId13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ngsana New" pitchFamily="18" charset="-34"/>
          <a:ea typeface="+mj-ea"/>
          <a:cs typeface="Angsana New" pitchFamily="18" charset="-34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v"/>
        <a:defRPr sz="3200" b="1" baseline="0">
          <a:solidFill>
            <a:schemeClr val="tx1">
              <a:lumMod val="75000"/>
            </a:schemeClr>
          </a:solidFill>
          <a:latin typeface="Angsana New" pitchFamily="18" charset="-34"/>
          <a:ea typeface="+mn-ea"/>
          <a:cs typeface="Angsana New" pitchFamily="18" charset="-34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 b="1" baseline="0">
          <a:solidFill>
            <a:srgbClr val="C00000"/>
          </a:solidFill>
          <a:latin typeface="Angsana New" pitchFamily="18" charset="-34"/>
          <a:cs typeface="Angsana New" pitchFamily="18" charset="-34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400" b="1" baseline="0">
          <a:solidFill>
            <a:srgbClr val="006600"/>
          </a:solidFill>
          <a:latin typeface="Angsana New" pitchFamily="18" charset="-34"/>
          <a:cs typeface="Angsana New" pitchFamily="18" charset="-34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 baseline="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 baseline="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slide" Target="slide23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jpeg"/><Relationship Id="rId7" Type="http://schemas.openxmlformats.org/officeDocument/2006/relationships/image" Target="../media/image9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10" Type="http://schemas.openxmlformats.org/officeDocument/2006/relationships/image" Target="../media/image95.png"/><Relationship Id="rId4" Type="http://schemas.openxmlformats.org/officeDocument/2006/relationships/image" Target="../media/image89.jpeg"/><Relationship Id="rId9" Type="http://schemas.openxmlformats.org/officeDocument/2006/relationships/image" Target="../media/image94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96.png"/><Relationship Id="rId7" Type="http://schemas.microsoft.com/office/2007/relationships/hdphoto" Target="../media/hdphoto1.wdp"/><Relationship Id="rId12" Type="http://schemas.openxmlformats.org/officeDocument/2006/relationships/image" Target="../media/image95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11" Type="http://schemas.openxmlformats.org/officeDocument/2006/relationships/image" Target="../media/image94.jpeg"/><Relationship Id="rId5" Type="http://schemas.openxmlformats.org/officeDocument/2006/relationships/image" Target="../media/image98.png"/><Relationship Id="rId10" Type="http://schemas.openxmlformats.org/officeDocument/2006/relationships/image" Target="../media/image93.png"/><Relationship Id="rId4" Type="http://schemas.openxmlformats.org/officeDocument/2006/relationships/image" Target="../media/image97.png"/><Relationship Id="rId9" Type="http://schemas.openxmlformats.org/officeDocument/2006/relationships/image" Target="../media/image9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96.png"/><Relationship Id="rId7" Type="http://schemas.microsoft.com/office/2007/relationships/hdphoto" Target="../media/hdphoto1.wdp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Relationship Id="rId9" Type="http://schemas.openxmlformats.org/officeDocument/2006/relationships/image" Target="../media/image10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 sz="quarter"/>
          </p:nvPr>
        </p:nvSpPr>
        <p:spPr>
          <a:xfrm>
            <a:off x="468313" y="548680"/>
            <a:ext cx="8153400" cy="1462683"/>
          </a:xfrm>
        </p:spPr>
        <p:txBody>
          <a:bodyPr/>
          <a:lstStyle/>
          <a:p>
            <a:r>
              <a:rPr lang="th-TH" sz="4800" dirty="0"/>
              <a:t>ระบบส่งเสริมการพัฒนาฝีมือแรงงาน</a:t>
            </a:r>
            <a:br>
              <a:rPr lang="en-US" sz="4800" dirty="0"/>
            </a:br>
            <a:r>
              <a:rPr lang="th-TH" sz="4800" dirty="0"/>
              <a:t>และ</a:t>
            </a:r>
            <a:r>
              <a:rPr lang="th-TH" sz="4800"/>
              <a:t>บริการ</a:t>
            </a:r>
            <a:r>
              <a:rPr lang="en-US" sz="4800"/>
              <a:t> e-Service</a:t>
            </a:r>
            <a:endParaRPr lang="th-TH" sz="4800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sz="quarter" idx="1"/>
          </p:nvPr>
        </p:nvSpPr>
        <p:spPr>
          <a:xfrm>
            <a:off x="1403350" y="5127624"/>
            <a:ext cx="6400800" cy="749647"/>
          </a:xfrm>
        </p:spPr>
        <p:txBody>
          <a:bodyPr/>
          <a:lstStyle/>
          <a:p>
            <a:r>
              <a:rPr lang="th-TH" sz="2400" b="1" dirty="0"/>
              <a:t>ศูนย์ข้อมูลเทคโนโลยีสารสนเทศและการสื่อสาร</a:t>
            </a:r>
          </a:p>
          <a:p>
            <a:r>
              <a:rPr lang="th-TH" sz="2400" b="1" dirty="0"/>
              <a:t>กรมพัฒนาฝีมือแรงงาน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0" y="692696"/>
            <a:ext cx="9064734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0471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TextBox 3"/>
          <p:cNvSpPr txBox="1"/>
          <p:nvPr/>
        </p:nvSpPr>
        <p:spPr>
          <a:xfrm>
            <a:off x="251521" y="199685"/>
            <a:ext cx="317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/>
              <a:t>6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755411"/>
            <a:ext cx="8568951" cy="542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27945"/>
            <a:ext cx="222885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2040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0"/>
            <a:ext cx="7704137" cy="704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4909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47439"/>
            <a:ext cx="7678533" cy="621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7945"/>
            <a:ext cx="233362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0283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22008"/>
            <a:ext cx="7401768" cy="604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3181"/>
            <a:ext cx="22860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7258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2" y="705964"/>
            <a:ext cx="9075478" cy="3898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27945"/>
            <a:ext cx="279082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4218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27166"/>
            <a:ext cx="6367363" cy="6230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20" y="304248"/>
            <a:ext cx="305752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2952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50" y="691956"/>
            <a:ext cx="6741293" cy="6119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00" y="249944"/>
            <a:ext cx="24003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681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53147"/>
            <a:ext cx="6192688" cy="601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06" y="318420"/>
            <a:ext cx="220027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16657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8" y="692696"/>
            <a:ext cx="9089652" cy="2776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52" y="309212"/>
            <a:ext cx="20955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233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44" y="1412776"/>
            <a:ext cx="7853511" cy="5283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07704" y="507137"/>
            <a:ext cx="56861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b="1" dirty="0">
                <a:solidFill>
                  <a:schemeClr val="bg1"/>
                </a:solidFill>
              </a:rPr>
              <a:t>ระบบตรวจสอบข้อมูลการพิจารณายื่นรับรองหลักสูตรและค่าใช้จ่าย</a:t>
            </a:r>
          </a:p>
          <a:p>
            <a:r>
              <a:rPr lang="en-US" sz="2000" dirty="0">
                <a:solidFill>
                  <a:srgbClr val="002060"/>
                </a:solidFill>
                <a:cs typeface="+mj-cs"/>
              </a:rPr>
              <a:t>dev.dsd.go.th/dms</a:t>
            </a:r>
            <a:endParaRPr lang="th-TH" sz="2000" dirty="0">
              <a:solidFill>
                <a:srgbClr val="002060"/>
              </a:solidFill>
              <a:cs typeface="+mj-cs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96" y="188641"/>
            <a:ext cx="1189142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87" y="507137"/>
            <a:ext cx="731160" cy="731160"/>
          </a:xfrm>
          <a:prstGeom prst="rect">
            <a:avLst/>
          </a:prstGeom>
        </p:spPr>
      </p:pic>
      <p:sp>
        <p:nvSpPr>
          <p:cNvPr id="3" name="TextBox 2">
            <a:hlinkClick r:id="rId5" action="ppaction://hlinksldjump"/>
          </p:cNvPr>
          <p:cNvSpPr txBox="1"/>
          <p:nvPr/>
        </p:nvSpPr>
        <p:spPr>
          <a:xfrm>
            <a:off x="6228184" y="3789040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3346515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3" y="751963"/>
            <a:ext cx="9099955" cy="5773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1030"/>
            <a:ext cx="1647825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72736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63" y="720354"/>
            <a:ext cx="7514024" cy="614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65" y="302857"/>
            <a:ext cx="154305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96334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7215"/>
            <a:ext cx="9121109" cy="3922000"/>
          </a:xfrm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8420"/>
            <a:ext cx="293370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90227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3444"/>
            <a:ext cx="9144000" cy="6114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ลูกศรเชื่อมต่อแบบตรง 7"/>
          <p:cNvCxnSpPr/>
          <p:nvPr/>
        </p:nvCxnSpPr>
        <p:spPr>
          <a:xfrm flipH="1" flipV="1">
            <a:off x="7020272" y="3814005"/>
            <a:ext cx="360040" cy="13817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2455"/>
            <a:ext cx="286702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1380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3459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01701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722905"/>
            <a:ext cx="9075737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7945"/>
            <a:ext cx="207645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18454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2" y="688624"/>
            <a:ext cx="9130168" cy="2400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3181"/>
            <a:ext cx="28384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3470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94" y="728297"/>
            <a:ext cx="8412178" cy="6150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8420"/>
            <a:ext cx="280987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86278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3074" name="Picture 2" descr="D:\Downloads\Line\กองส่งเสริม\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4" y="747599"/>
            <a:ext cx="9124966" cy="524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55" y="333035"/>
            <a:ext cx="145732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5448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8" y="722905"/>
            <a:ext cx="9081418" cy="5491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54" y="313655"/>
            <a:ext cx="1390650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343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5065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2171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61026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" y="736362"/>
            <a:ext cx="9143999" cy="4284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0651"/>
            <a:ext cx="27813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50943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92696"/>
            <a:ext cx="9144000" cy="4111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3182"/>
            <a:ext cx="275272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56085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2904"/>
            <a:ext cx="9140884" cy="3714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วงรี 6"/>
          <p:cNvSpPr/>
          <p:nvPr/>
        </p:nvSpPr>
        <p:spPr>
          <a:xfrm>
            <a:off x="6228184" y="3933056"/>
            <a:ext cx="811857" cy="432048"/>
          </a:xfrm>
          <a:prstGeom prst="ellipse">
            <a:avLst/>
          </a:prstGeom>
          <a:noFill/>
          <a:ln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8" name="ตัวเชื่อมต่อโค้ง 7"/>
          <p:cNvCxnSpPr>
            <a:stCxn id="7" idx="4"/>
          </p:cNvCxnSpPr>
          <p:nvPr/>
        </p:nvCxnSpPr>
        <p:spPr>
          <a:xfrm rot="5400000">
            <a:off x="5367473" y="4339170"/>
            <a:ext cx="1240706" cy="1292575"/>
          </a:xfrm>
          <a:prstGeom prst="curvedConnector2">
            <a:avLst/>
          </a:prstGeom>
          <a:ln w="19050">
            <a:solidFill>
              <a:srgbClr val="FF0000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913" y="5096223"/>
            <a:ext cx="2333625" cy="10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22" y="317595"/>
            <a:ext cx="26574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8202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11210"/>
            <a:ext cx="9144000" cy="3880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8420"/>
            <a:ext cx="205740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84386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2581" cy="5586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7945"/>
            <a:ext cx="18669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36379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2905"/>
            <a:ext cx="9144000" cy="4955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82" y="353988"/>
            <a:ext cx="291465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53585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261318" cy="4506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3182"/>
            <a:ext cx="34575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11317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97" y="750131"/>
            <a:ext cx="63817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722904"/>
            <a:ext cx="7335957" cy="6135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56" y="313656"/>
            <a:ext cx="3124200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17690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02" y="692696"/>
            <a:ext cx="9223005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9797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6318"/>
            <a:ext cx="9144000" cy="546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7945"/>
            <a:ext cx="333375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1407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82" y="692695"/>
            <a:ext cx="9149181" cy="480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สี่เหลี่ยมผืนผ้า 4"/>
          <p:cNvSpPr/>
          <p:nvPr/>
        </p:nvSpPr>
        <p:spPr>
          <a:xfrm>
            <a:off x="138753" y="6444044"/>
            <a:ext cx="986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Ex.</a:t>
            </a:r>
            <a:r>
              <a:rPr lang="th-TH" sz="1800" dirty="0"/>
              <a:t> เพชรบุรี</a:t>
            </a:r>
            <a:endParaRPr lang="th-TH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332656"/>
            <a:ext cx="317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/>
              <a:t>2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81" y="416471"/>
            <a:ext cx="300037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64503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22904"/>
            <a:ext cx="9144001" cy="5630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2067"/>
            <a:ext cx="3286125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42180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4" y="722904"/>
            <a:ext cx="9062530" cy="6135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2930"/>
            <a:ext cx="3295650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85428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1" y="728525"/>
            <a:ext cx="9054817" cy="5580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55" y="327945"/>
            <a:ext cx="324802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1806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2905"/>
            <a:ext cx="9165615" cy="5149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95" y="322855"/>
            <a:ext cx="229552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52449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28506"/>
            <a:ext cx="7272808" cy="5882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3182"/>
            <a:ext cx="18669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96746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E317B56-0E54-4B2B-921A-998148250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การปรับปรุงระบบในปี 2563</a:t>
            </a:r>
            <a:endParaRPr lang="en-US" dirty="0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9EB73104-889A-4D2F-B5B5-765E91E7F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/>
              <a:t>ปรับปรุงแบบฟอร์ม</a:t>
            </a:r>
            <a:r>
              <a:rPr lang="en-US" dirty="0"/>
              <a:t> GenericV8 &gt;&gt;</a:t>
            </a:r>
            <a:r>
              <a:rPr lang="th-TH" dirty="0"/>
              <a:t> </a:t>
            </a:r>
            <a:r>
              <a:rPr lang="en-US" dirty="0"/>
              <a:t>V9</a:t>
            </a:r>
          </a:p>
          <a:p>
            <a:pPr lvl="1"/>
            <a:r>
              <a:rPr lang="th-TH" dirty="0"/>
              <a:t>เพิ่มสัญชาติ</a:t>
            </a:r>
          </a:p>
          <a:p>
            <a:pPr lvl="1"/>
            <a:r>
              <a:rPr lang="th-TH" dirty="0"/>
              <a:t>เพิ่มวุฒิการศึกษา</a:t>
            </a:r>
          </a:p>
          <a:p>
            <a:endParaRPr lang="en-US" dirty="0"/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E7FDB84B-2B57-4771-989C-9C6E7F9A6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2961851"/>
            <a:ext cx="4783949" cy="346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572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E317B56-0E54-4B2B-921A-998148250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การปรับปรุงระบบในปี 2563</a:t>
            </a:r>
            <a:endParaRPr lang="en-US" dirty="0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9EB73104-889A-4D2F-B5B5-765E91E7F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/>
              <a:t>เปลี่ยนการใช้เลขทะเบียนประกันสังคม 10 หลัก  มาใช้</a:t>
            </a:r>
            <a:r>
              <a:rPr lang="th-TH" dirty="0">
                <a:solidFill>
                  <a:srgbClr val="FF0000"/>
                </a:solidFill>
              </a:rPr>
              <a:t>เลขประจำตัว</a:t>
            </a:r>
            <a:br>
              <a:rPr lang="th-TH" dirty="0">
                <a:solidFill>
                  <a:srgbClr val="FF0000"/>
                </a:solidFill>
              </a:rPr>
            </a:br>
            <a:r>
              <a:rPr lang="th-TH" dirty="0">
                <a:solidFill>
                  <a:srgbClr val="FF0000"/>
                </a:solidFill>
              </a:rPr>
              <a:t>ผู้เสียภาษี</a:t>
            </a:r>
            <a:r>
              <a:rPr lang="th-TH" dirty="0"/>
              <a:t> 13 หลัก (เลขเดียวกับเลขทะเบียนนิติบุคคลของกรมพัฒนาธุรกิจการค้า)</a:t>
            </a:r>
          </a:p>
          <a:p>
            <a:r>
              <a:rPr lang="th-TH" dirty="0"/>
              <a:t>เพิ่มบัญชีอีเมล์ของสถานประกอบกิจการ</a:t>
            </a:r>
          </a:p>
          <a:p>
            <a:r>
              <a:rPr lang="th-TH" dirty="0"/>
              <a:t>แจ้งเตือน </a:t>
            </a:r>
            <a:r>
              <a:rPr lang="en-US" dirty="0"/>
              <a:t>id</a:t>
            </a:r>
            <a:r>
              <a:rPr lang="th-TH" dirty="0"/>
              <a:t> ว่ามีการยื่นเข้าระบบเกิน 60 วัน</a:t>
            </a:r>
          </a:p>
          <a:p>
            <a:r>
              <a:rPr lang="th-TH" dirty="0"/>
              <a:t>ลายเซ็นดิจิทัล*****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8490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CD58A9E5-6E94-4787-88B4-C7407893121D}"/>
              </a:ext>
            </a:extLst>
          </p:cNvPr>
          <p:cNvSpPr/>
          <p:nvPr/>
        </p:nvSpPr>
        <p:spPr>
          <a:xfrm>
            <a:off x="2769080" y="2636449"/>
            <a:ext cx="877738" cy="57581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900" dirty="0"/>
              <a:t>ระบบการยื่นรับรองหลักสูตรและค่าใช้จ่ายการฝึกอบรมฯ </a:t>
            </a:r>
            <a:r>
              <a:rPr lang="en-US" sz="900" dirty="0"/>
              <a:t> </a:t>
            </a:r>
            <a:br>
              <a:rPr lang="en-US" sz="900" dirty="0"/>
            </a:br>
            <a:r>
              <a:rPr lang="en-US" sz="900" dirty="0"/>
              <a:t>e-Service</a:t>
            </a:r>
            <a:endParaRPr lang="th-TH" sz="900" dirty="0"/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8AFBE0C-ED21-43B7-B1CD-AC54EE3A39BC}"/>
              </a:ext>
            </a:extLst>
          </p:cNvPr>
          <p:cNvSpPr/>
          <p:nvPr/>
        </p:nvSpPr>
        <p:spPr>
          <a:xfrm>
            <a:off x="4718651" y="2067104"/>
            <a:ext cx="877738" cy="5758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050" b="1" dirty="0"/>
              <a:t>สถานประกอบกิจการ</a:t>
            </a:r>
          </a:p>
        </p:txBody>
      </p:sp>
      <p:sp>
        <p:nvSpPr>
          <p:cNvPr id="6" name="สี่เหลี่ยมผืนผ้า 5">
            <a:extLst>
              <a:ext uri="{FF2B5EF4-FFF2-40B4-BE49-F238E27FC236}">
                <a16:creationId xmlns:a16="http://schemas.microsoft.com/office/drawing/2014/main" id="{A27A399F-D764-4575-B416-9694E9118040}"/>
              </a:ext>
            </a:extLst>
          </p:cNvPr>
          <p:cNvSpPr/>
          <p:nvPr/>
        </p:nvSpPr>
        <p:spPr>
          <a:xfrm>
            <a:off x="767751" y="2060635"/>
            <a:ext cx="877738" cy="57581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900" dirty="0">
                <a:latin typeface="Angsana New" panose="02020603050405020304" pitchFamily="18" charset="-34"/>
                <a:cs typeface="Angsana New" panose="02020603050405020304" pitchFamily="18" charset="-34"/>
              </a:rPr>
              <a:t>นายทะเบียน</a:t>
            </a:r>
            <a:endParaRPr lang="en-US" sz="9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en-US" sz="900" dirty="0"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th-TH" sz="900" dirty="0">
                <a:latin typeface="Angsana New" panose="02020603050405020304" pitchFamily="18" charset="-34"/>
                <a:cs typeface="Angsana New" panose="02020603050405020304" pitchFamily="18" charset="-34"/>
              </a:rPr>
              <a:t>ผู้อำนวยการสถาบัน</a:t>
            </a:r>
            <a:br>
              <a:rPr lang="th-TH" sz="900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900" dirty="0">
                <a:latin typeface="Angsana New" panose="02020603050405020304" pitchFamily="18" charset="-34"/>
                <a:cs typeface="Angsana New" panose="02020603050405020304" pitchFamily="18" charset="-34"/>
              </a:rPr>
              <a:t>/สำนักงาน)</a:t>
            </a:r>
          </a:p>
        </p:txBody>
      </p:sp>
      <p:cxnSp>
        <p:nvCxnSpPr>
          <p:cNvPr id="8" name="ตัวเชื่อมต่อ: หักมุม 7">
            <a:extLst>
              <a:ext uri="{FF2B5EF4-FFF2-40B4-BE49-F238E27FC236}">
                <a16:creationId xmlns:a16="http://schemas.microsoft.com/office/drawing/2014/main" id="{E8C91FB4-A77B-48CB-A7E8-75867D595ADE}"/>
              </a:ext>
            </a:extLst>
          </p:cNvPr>
          <p:cNvCxnSpPr>
            <a:cxnSpLocks/>
            <a:stCxn id="5" idx="2"/>
            <a:endCxn id="4" idx="3"/>
          </p:cNvCxnSpPr>
          <p:nvPr/>
        </p:nvCxnSpPr>
        <p:spPr>
          <a:xfrm rot="5400000">
            <a:off x="4261450" y="2028284"/>
            <a:ext cx="281438" cy="151070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ตัวเชื่อมต่อ: หักมุม 13">
            <a:extLst>
              <a:ext uri="{FF2B5EF4-FFF2-40B4-BE49-F238E27FC236}">
                <a16:creationId xmlns:a16="http://schemas.microsoft.com/office/drawing/2014/main" id="{75A167A7-52DE-4B28-9B67-F65F13E00C72}"/>
              </a:ext>
            </a:extLst>
          </p:cNvPr>
          <p:cNvCxnSpPr>
            <a:stCxn id="6" idx="2"/>
            <a:endCxn id="4" idx="1"/>
          </p:cNvCxnSpPr>
          <p:nvPr/>
        </p:nvCxnSpPr>
        <p:spPr>
          <a:xfrm rot="16200000" flipH="1">
            <a:off x="1843896" y="1999172"/>
            <a:ext cx="287907" cy="1562459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แผนผังลำดับงาน: ดิสก์แม่เหล็ก 14">
            <a:extLst>
              <a:ext uri="{FF2B5EF4-FFF2-40B4-BE49-F238E27FC236}">
                <a16:creationId xmlns:a16="http://schemas.microsoft.com/office/drawing/2014/main" id="{8A49CC29-25AD-4E80-8FF4-5DC5D9203D7D}"/>
              </a:ext>
            </a:extLst>
          </p:cNvPr>
          <p:cNvSpPr/>
          <p:nvPr/>
        </p:nvSpPr>
        <p:spPr>
          <a:xfrm>
            <a:off x="2936216" y="1568929"/>
            <a:ext cx="543464" cy="575813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050" dirty="0"/>
              <a:t>ฐานข้อมูล</a:t>
            </a:r>
          </a:p>
        </p:txBody>
      </p:sp>
      <p:cxnSp>
        <p:nvCxnSpPr>
          <p:cNvPr id="17" name="ตัวเชื่อมต่อตรง 16">
            <a:extLst>
              <a:ext uri="{FF2B5EF4-FFF2-40B4-BE49-F238E27FC236}">
                <a16:creationId xmlns:a16="http://schemas.microsoft.com/office/drawing/2014/main" id="{B7FDA077-83B8-46C6-A5E3-3A3B10EA7442}"/>
              </a:ext>
            </a:extLst>
          </p:cNvPr>
          <p:cNvCxnSpPr>
            <a:stCxn id="4" idx="0"/>
            <a:endCxn id="15" idx="3"/>
          </p:cNvCxnSpPr>
          <p:nvPr/>
        </p:nvCxnSpPr>
        <p:spPr>
          <a:xfrm flipH="1" flipV="1">
            <a:off x="3207948" y="2144742"/>
            <a:ext cx="1" cy="491706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id="{4801C03F-98EE-4959-8EAA-2F6FC84C1C9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49184" y="3917335"/>
            <a:ext cx="555845" cy="555845"/>
          </a:xfrm>
          <a:prstGeom prst="rect">
            <a:avLst/>
          </a:prstGeom>
        </p:spPr>
      </p:pic>
      <p:cxnSp>
        <p:nvCxnSpPr>
          <p:cNvPr id="22" name="ตัวเชื่อมต่อตรง 21">
            <a:extLst>
              <a:ext uri="{FF2B5EF4-FFF2-40B4-BE49-F238E27FC236}">
                <a16:creationId xmlns:a16="http://schemas.microsoft.com/office/drawing/2014/main" id="{9F244DD3-0511-4609-A96C-D6EFC5CE6DFC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3207158" y="3212261"/>
            <a:ext cx="791" cy="338640"/>
          </a:xfrm>
          <a:prstGeom prst="line">
            <a:avLst/>
          </a:prstGeom>
          <a:ln>
            <a:tailEnd type="stealt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ตัวเชื่อมต่อ: หักมุม 26">
            <a:extLst>
              <a:ext uri="{FF2B5EF4-FFF2-40B4-BE49-F238E27FC236}">
                <a16:creationId xmlns:a16="http://schemas.microsoft.com/office/drawing/2014/main" id="{3114B741-A8CC-439E-9DCA-94A4F146C955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923013" y="2652207"/>
            <a:ext cx="2026171" cy="1543051"/>
          </a:xfrm>
          <a:prstGeom prst="bentConnector3">
            <a:avLst>
              <a:gd name="adj1" fmla="val 187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0" name="รูปภาพ 29">
            <a:extLst>
              <a:ext uri="{FF2B5EF4-FFF2-40B4-BE49-F238E27FC236}">
                <a16:creationId xmlns:a16="http://schemas.microsoft.com/office/drawing/2014/main" id="{A0EC3AD6-A4BC-4A3C-9B35-BFCD4E9D97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036" y="3887134"/>
            <a:ext cx="752131" cy="5640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รูปภาพ 32">
            <a:extLst>
              <a:ext uri="{FF2B5EF4-FFF2-40B4-BE49-F238E27FC236}">
                <a16:creationId xmlns:a16="http://schemas.microsoft.com/office/drawing/2014/main" id="{4BA8DBC9-E6BB-4570-80B2-B58151286A9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 flipH="1">
            <a:off x="2973063" y="3550902"/>
            <a:ext cx="469768" cy="379229"/>
          </a:xfrm>
          <a:prstGeom prst="rect">
            <a:avLst/>
          </a:prstGeom>
        </p:spPr>
      </p:pic>
      <p:sp>
        <p:nvSpPr>
          <p:cNvPr id="43" name="สี่เหลี่ยมผืนผ้า 42">
            <a:extLst>
              <a:ext uri="{FF2B5EF4-FFF2-40B4-BE49-F238E27FC236}">
                <a16:creationId xmlns:a16="http://schemas.microsoft.com/office/drawing/2014/main" id="{7B5796B9-5811-4EB2-94C2-FF7DDA235DD6}"/>
              </a:ext>
            </a:extLst>
          </p:cNvPr>
          <p:cNvSpPr/>
          <p:nvPr/>
        </p:nvSpPr>
        <p:spPr>
          <a:xfrm>
            <a:off x="7937380" y="2057824"/>
            <a:ext cx="877738" cy="575813"/>
          </a:xfrm>
          <a:prstGeom prst="rect">
            <a:avLst/>
          </a:prstGeom>
          <a:solidFill>
            <a:srgbClr val="FF66CC">
              <a:alpha val="49804"/>
            </a:srgbClr>
          </a:solidFill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050" b="1" dirty="0">
                <a:solidFill>
                  <a:schemeClr val="tx1"/>
                </a:solidFill>
              </a:rPr>
              <a:t>กรมสรรพากร</a:t>
            </a:r>
          </a:p>
        </p:txBody>
      </p:sp>
      <p:cxnSp>
        <p:nvCxnSpPr>
          <p:cNvPr id="45" name="ลูกศรเชื่อมต่อแบบตรง 44">
            <a:extLst>
              <a:ext uri="{FF2B5EF4-FFF2-40B4-BE49-F238E27FC236}">
                <a16:creationId xmlns:a16="http://schemas.microsoft.com/office/drawing/2014/main" id="{3CF2BDB2-2DFC-4464-BDEF-63F73B3892E4}"/>
              </a:ext>
            </a:extLst>
          </p:cNvPr>
          <p:cNvCxnSpPr>
            <a:stCxn id="5" idx="3"/>
            <a:endCxn id="43" idx="1"/>
          </p:cNvCxnSpPr>
          <p:nvPr/>
        </p:nvCxnSpPr>
        <p:spPr>
          <a:xfrm flipV="1">
            <a:off x="5596388" y="2345731"/>
            <a:ext cx="2340992" cy="92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50" name="กลุ่ม 49">
            <a:extLst>
              <a:ext uri="{FF2B5EF4-FFF2-40B4-BE49-F238E27FC236}">
                <a16:creationId xmlns:a16="http://schemas.microsoft.com/office/drawing/2014/main" id="{8DE1CA3A-503F-4AA2-822D-D16E1C9CC808}"/>
              </a:ext>
            </a:extLst>
          </p:cNvPr>
          <p:cNvGrpSpPr/>
          <p:nvPr/>
        </p:nvGrpSpPr>
        <p:grpSpPr>
          <a:xfrm>
            <a:off x="5987809" y="2096711"/>
            <a:ext cx="555845" cy="587769"/>
            <a:chOff x="8671729" y="1673896"/>
            <a:chExt cx="741127" cy="783692"/>
          </a:xfrm>
        </p:grpSpPr>
        <p:pic>
          <p:nvPicPr>
            <p:cNvPr id="46" name="รูปภาพ 45">
              <a:extLst>
                <a:ext uri="{FF2B5EF4-FFF2-40B4-BE49-F238E27FC236}">
                  <a16:creationId xmlns:a16="http://schemas.microsoft.com/office/drawing/2014/main" id="{B1858AC9-B24E-4209-8481-13BF8F3401B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71729" y="1673896"/>
              <a:ext cx="741127" cy="741127"/>
            </a:xfrm>
            <a:prstGeom prst="rect">
              <a:avLst/>
            </a:prstGeom>
          </p:spPr>
        </p:pic>
        <p:pic>
          <p:nvPicPr>
            <p:cNvPr id="47" name="รูปภาพ 46">
              <a:extLst>
                <a:ext uri="{FF2B5EF4-FFF2-40B4-BE49-F238E27FC236}">
                  <a16:creationId xmlns:a16="http://schemas.microsoft.com/office/drawing/2014/main" id="{0FB85DB9-AE03-40E4-BB7F-6EAFE9A25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0128" y="1997013"/>
              <a:ext cx="614100" cy="46057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51" name="กลุ่ม 50">
            <a:extLst>
              <a:ext uri="{FF2B5EF4-FFF2-40B4-BE49-F238E27FC236}">
                <a16:creationId xmlns:a16="http://schemas.microsoft.com/office/drawing/2014/main" id="{93802E20-C003-406E-8AA3-29CD9E41077C}"/>
              </a:ext>
            </a:extLst>
          </p:cNvPr>
          <p:cNvGrpSpPr/>
          <p:nvPr/>
        </p:nvGrpSpPr>
        <p:grpSpPr>
          <a:xfrm>
            <a:off x="2949804" y="4688573"/>
            <a:ext cx="555845" cy="587769"/>
            <a:chOff x="8671729" y="1673896"/>
            <a:chExt cx="741127" cy="783692"/>
          </a:xfrm>
        </p:grpSpPr>
        <p:pic>
          <p:nvPicPr>
            <p:cNvPr id="52" name="รูปภาพ 51">
              <a:extLst>
                <a:ext uri="{FF2B5EF4-FFF2-40B4-BE49-F238E27FC236}">
                  <a16:creationId xmlns:a16="http://schemas.microsoft.com/office/drawing/2014/main" id="{E70BD564-A55A-4483-AC35-8366FD08A5F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71729" y="1673896"/>
              <a:ext cx="741127" cy="741127"/>
            </a:xfrm>
            <a:prstGeom prst="rect">
              <a:avLst/>
            </a:prstGeom>
          </p:spPr>
        </p:pic>
        <p:pic>
          <p:nvPicPr>
            <p:cNvPr id="53" name="รูปภาพ 52">
              <a:extLst>
                <a:ext uri="{FF2B5EF4-FFF2-40B4-BE49-F238E27FC236}">
                  <a16:creationId xmlns:a16="http://schemas.microsoft.com/office/drawing/2014/main" id="{E6C6E945-AC31-4F10-96CE-3B065B7C0C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0128" y="1997013"/>
              <a:ext cx="614100" cy="46057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cxnSp>
        <p:nvCxnSpPr>
          <p:cNvPr id="55" name="ลูกศรเชื่อมต่อแบบตรง 54">
            <a:extLst>
              <a:ext uri="{FF2B5EF4-FFF2-40B4-BE49-F238E27FC236}">
                <a16:creationId xmlns:a16="http://schemas.microsoft.com/office/drawing/2014/main" id="{96C6AA3F-5C58-4A94-B29D-880B0AABCFF9}"/>
              </a:ext>
            </a:extLst>
          </p:cNvPr>
          <p:cNvCxnSpPr>
            <a:stCxn id="19" idx="2"/>
            <a:endCxn id="52" idx="0"/>
          </p:cNvCxnSpPr>
          <p:nvPr/>
        </p:nvCxnSpPr>
        <p:spPr>
          <a:xfrm>
            <a:off x="3227107" y="4473180"/>
            <a:ext cx="620" cy="2153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ตัวเชื่อมต่อ: หักมุม 56">
            <a:extLst>
              <a:ext uri="{FF2B5EF4-FFF2-40B4-BE49-F238E27FC236}">
                <a16:creationId xmlns:a16="http://schemas.microsoft.com/office/drawing/2014/main" id="{5255E622-2A72-454E-AD4E-D260073A82E3}"/>
              </a:ext>
            </a:extLst>
          </p:cNvPr>
          <p:cNvCxnSpPr>
            <a:stCxn id="52" idx="3"/>
          </p:cNvCxnSpPr>
          <p:nvPr/>
        </p:nvCxnSpPr>
        <p:spPr>
          <a:xfrm flipV="1">
            <a:off x="3505648" y="2652207"/>
            <a:ext cx="1821425" cy="2314289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2" name="รูปภาพ 41">
            <a:extLst>
              <a:ext uri="{FF2B5EF4-FFF2-40B4-BE49-F238E27FC236}">
                <a16:creationId xmlns:a16="http://schemas.microsoft.com/office/drawing/2014/main" id="{2B8255E7-6D8F-4FE2-B4E6-807A7C02262A}"/>
              </a:ext>
            </a:extLst>
          </p:cNvPr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592782" y="4597572"/>
            <a:ext cx="397032" cy="555845"/>
          </a:xfrm>
          <a:prstGeom prst="rect">
            <a:avLst/>
          </a:prstGeom>
        </p:spPr>
      </p:pic>
      <p:sp>
        <p:nvSpPr>
          <p:cNvPr id="61" name="กล่องข้อความ 60">
            <a:extLst>
              <a:ext uri="{FF2B5EF4-FFF2-40B4-BE49-F238E27FC236}">
                <a16:creationId xmlns:a16="http://schemas.microsoft.com/office/drawing/2014/main" id="{8ACDEFFC-2294-4C90-90A3-C45F205CA835}"/>
              </a:ext>
            </a:extLst>
          </p:cNvPr>
          <p:cNvSpPr txBox="1"/>
          <p:nvPr/>
        </p:nvSpPr>
        <p:spPr>
          <a:xfrm>
            <a:off x="1533554" y="3687793"/>
            <a:ext cx="56149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ลงนาม</a:t>
            </a:r>
          </a:p>
        </p:txBody>
      </p:sp>
      <p:sp>
        <p:nvSpPr>
          <p:cNvPr id="62" name="กล่องข้อความ 61">
            <a:extLst>
              <a:ext uri="{FF2B5EF4-FFF2-40B4-BE49-F238E27FC236}">
                <a16:creationId xmlns:a16="http://schemas.microsoft.com/office/drawing/2014/main" id="{ED084570-D6DC-41A8-A344-C57CBC5E040E}"/>
              </a:ext>
            </a:extLst>
          </p:cNvPr>
          <p:cNvSpPr txBox="1"/>
          <p:nvPr/>
        </p:nvSpPr>
        <p:spPr>
          <a:xfrm>
            <a:off x="1713514" y="2683455"/>
            <a:ext cx="88601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ตรวจ/อนุมัติ</a:t>
            </a:r>
          </a:p>
        </p:txBody>
      </p:sp>
      <p:sp>
        <p:nvSpPr>
          <p:cNvPr id="63" name="กล่องข้อความ 62">
            <a:extLst>
              <a:ext uri="{FF2B5EF4-FFF2-40B4-BE49-F238E27FC236}">
                <a16:creationId xmlns:a16="http://schemas.microsoft.com/office/drawing/2014/main" id="{79DD5C41-2010-4DDA-8FB9-EDBB801EFB68}"/>
              </a:ext>
            </a:extLst>
          </p:cNvPr>
          <p:cNvSpPr txBox="1"/>
          <p:nvPr/>
        </p:nvSpPr>
        <p:spPr>
          <a:xfrm>
            <a:off x="3951391" y="2683455"/>
            <a:ext cx="7176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ยื่นคำขอ</a:t>
            </a:r>
          </a:p>
        </p:txBody>
      </p:sp>
      <p:sp>
        <p:nvSpPr>
          <p:cNvPr id="64" name="กล่องข้อความ 63">
            <a:extLst>
              <a:ext uri="{FF2B5EF4-FFF2-40B4-BE49-F238E27FC236}">
                <a16:creationId xmlns:a16="http://schemas.microsoft.com/office/drawing/2014/main" id="{E19949DA-EE88-4B3D-8A93-859A738F4043}"/>
              </a:ext>
            </a:extLst>
          </p:cNvPr>
          <p:cNvSpPr txBox="1"/>
          <p:nvPr/>
        </p:nvSpPr>
        <p:spPr>
          <a:xfrm>
            <a:off x="3230687" y="3258906"/>
            <a:ext cx="88601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ผ่าน</a:t>
            </a:r>
          </a:p>
        </p:txBody>
      </p:sp>
      <p:sp>
        <p:nvSpPr>
          <p:cNvPr id="66" name="กล่องข้อความ 65">
            <a:extLst>
              <a:ext uri="{FF2B5EF4-FFF2-40B4-BE49-F238E27FC236}">
                <a16:creationId xmlns:a16="http://schemas.microsoft.com/office/drawing/2014/main" id="{B2CA4A94-BC70-48E4-A9B2-C4CEB8176E11}"/>
              </a:ext>
            </a:extLst>
          </p:cNvPr>
          <p:cNvSpPr txBox="1"/>
          <p:nvPr/>
        </p:nvSpPr>
        <p:spPr>
          <a:xfrm>
            <a:off x="2156521" y="5166635"/>
            <a:ext cx="1884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หนังสือรับรองที่มีลายเซ็นนายทะเบียนและ</a:t>
            </a:r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QR</a:t>
            </a:r>
            <a:r>
              <a:rPr lang="th-TH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Code</a:t>
            </a:r>
            <a:r>
              <a:rPr lang="th-TH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สำหรับตรวจสอบ</a:t>
            </a:r>
          </a:p>
        </p:txBody>
      </p:sp>
      <p:sp>
        <p:nvSpPr>
          <p:cNvPr id="67" name="กล่องข้อความ 66">
            <a:extLst>
              <a:ext uri="{FF2B5EF4-FFF2-40B4-BE49-F238E27FC236}">
                <a16:creationId xmlns:a16="http://schemas.microsoft.com/office/drawing/2014/main" id="{FA42FE74-5238-4E2D-9213-BD8B24A09306}"/>
              </a:ext>
            </a:extLst>
          </p:cNvPr>
          <p:cNvSpPr txBox="1"/>
          <p:nvPr/>
        </p:nvSpPr>
        <p:spPr>
          <a:xfrm>
            <a:off x="4220303" y="5181646"/>
            <a:ext cx="136915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สถานประกอบกิจการ</a:t>
            </a:r>
            <a:br>
              <a:rPr lang="th-TH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เดินทางมารับหนังสือรับรอง</a:t>
            </a:r>
          </a:p>
        </p:txBody>
      </p:sp>
      <p:sp>
        <p:nvSpPr>
          <p:cNvPr id="68" name="กล่องข้อความ 67">
            <a:extLst>
              <a:ext uri="{FF2B5EF4-FFF2-40B4-BE49-F238E27FC236}">
                <a16:creationId xmlns:a16="http://schemas.microsoft.com/office/drawing/2014/main" id="{7CCDB9BD-B8CF-4C7E-847E-CD0DAF486542}"/>
              </a:ext>
            </a:extLst>
          </p:cNvPr>
          <p:cNvSpPr txBox="1"/>
          <p:nvPr/>
        </p:nvSpPr>
        <p:spPr>
          <a:xfrm>
            <a:off x="6426677" y="1998180"/>
            <a:ext cx="136915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สำหรับใช้เป็นหลักฐานกรณีสรรพากรเรียกตรวจสอบ</a:t>
            </a:r>
          </a:p>
        </p:txBody>
      </p:sp>
      <p:pic>
        <p:nvPicPr>
          <p:cNvPr id="69" name="รูปภาพ 68">
            <a:extLst>
              <a:ext uri="{FF2B5EF4-FFF2-40B4-BE49-F238E27FC236}">
                <a16:creationId xmlns:a16="http://schemas.microsoft.com/office/drawing/2014/main" id="{F2079693-6BC2-4230-AA88-6F060B249E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85265" y="4815859"/>
            <a:ext cx="156626" cy="151880"/>
          </a:xfrm>
          <a:prstGeom prst="rect">
            <a:avLst/>
          </a:prstGeom>
        </p:spPr>
      </p:pic>
      <p:pic>
        <p:nvPicPr>
          <p:cNvPr id="70" name="รูปภาพ 69">
            <a:extLst>
              <a:ext uri="{FF2B5EF4-FFF2-40B4-BE49-F238E27FC236}">
                <a16:creationId xmlns:a16="http://schemas.microsoft.com/office/drawing/2014/main" id="{1358029E-A7BA-46E5-A92A-9A1FCDC9A4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0966" y="2183827"/>
            <a:ext cx="156626" cy="151880"/>
          </a:xfrm>
          <a:prstGeom prst="rect">
            <a:avLst/>
          </a:prstGeom>
        </p:spPr>
      </p:pic>
      <p:grpSp>
        <p:nvGrpSpPr>
          <p:cNvPr id="76" name="กลุ่ม 75">
            <a:extLst>
              <a:ext uri="{FF2B5EF4-FFF2-40B4-BE49-F238E27FC236}">
                <a16:creationId xmlns:a16="http://schemas.microsoft.com/office/drawing/2014/main" id="{D546BA1B-FDD3-429B-8230-384FAE39328D}"/>
              </a:ext>
            </a:extLst>
          </p:cNvPr>
          <p:cNvGrpSpPr/>
          <p:nvPr/>
        </p:nvGrpSpPr>
        <p:grpSpPr>
          <a:xfrm>
            <a:off x="6426677" y="3686700"/>
            <a:ext cx="1576811" cy="1273420"/>
            <a:chOff x="9879385" y="3094082"/>
            <a:chExt cx="2102415" cy="1697893"/>
          </a:xfrm>
        </p:grpSpPr>
        <p:pic>
          <p:nvPicPr>
            <p:cNvPr id="75" name="รูปภาพ 74">
              <a:extLst>
                <a:ext uri="{FF2B5EF4-FFF2-40B4-BE49-F238E27FC236}">
                  <a16:creationId xmlns:a16="http://schemas.microsoft.com/office/drawing/2014/main" id="{2CEAF1CC-A055-477A-BD44-60FE61088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879385" y="3094082"/>
              <a:ext cx="848649" cy="108297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2" name="รูปภาพ 71">
              <a:extLst>
                <a:ext uri="{FF2B5EF4-FFF2-40B4-BE49-F238E27FC236}">
                  <a16:creationId xmlns:a16="http://schemas.microsoft.com/office/drawing/2014/main" id="{EF94A61E-20C9-44BE-A7AA-3A3FD00E95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03"/>
            <a:stretch/>
          </p:blipFill>
          <p:spPr>
            <a:xfrm>
              <a:off x="10721556" y="3270706"/>
              <a:ext cx="1260244" cy="1521269"/>
            </a:xfrm>
            <a:prstGeom prst="rect">
              <a:avLst/>
            </a:prstGeom>
          </p:spPr>
        </p:pic>
        <p:pic>
          <p:nvPicPr>
            <p:cNvPr id="73" name="รูปภาพ 72">
              <a:extLst>
                <a:ext uri="{FF2B5EF4-FFF2-40B4-BE49-F238E27FC236}">
                  <a16:creationId xmlns:a16="http://schemas.microsoft.com/office/drawing/2014/main" id="{F62CF80C-4ABE-46D5-891E-8C758FBD3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985839" y="3953134"/>
              <a:ext cx="735717" cy="735718"/>
            </a:xfrm>
            <a:prstGeom prst="rect">
              <a:avLst/>
            </a:prstGeom>
          </p:spPr>
        </p:pic>
      </p:grpSp>
      <p:cxnSp>
        <p:nvCxnSpPr>
          <p:cNvPr id="80" name="ตัวเชื่อมต่อ: หักมุม 79">
            <a:extLst>
              <a:ext uri="{FF2B5EF4-FFF2-40B4-BE49-F238E27FC236}">
                <a16:creationId xmlns:a16="http://schemas.microsoft.com/office/drawing/2014/main" id="{E2D52488-F3C7-4B51-B57E-CED033631128}"/>
              </a:ext>
            </a:extLst>
          </p:cNvPr>
          <p:cNvCxnSpPr>
            <a:cxnSpLocks/>
            <a:stCxn id="47" idx="4"/>
            <a:endCxn id="72" idx="0"/>
          </p:cNvCxnSpPr>
          <p:nvPr/>
        </p:nvCxnSpPr>
        <p:spPr>
          <a:xfrm rot="16200000" flipH="1">
            <a:off x="6340302" y="2628573"/>
            <a:ext cx="1134688" cy="124650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2" name="กล่องข้อความ 81">
            <a:extLst>
              <a:ext uri="{FF2B5EF4-FFF2-40B4-BE49-F238E27FC236}">
                <a16:creationId xmlns:a16="http://schemas.microsoft.com/office/drawing/2014/main" id="{4DE9BE6D-3D28-431D-96A4-BD414DB1A162}"/>
              </a:ext>
            </a:extLst>
          </p:cNvPr>
          <p:cNvSpPr txBox="1"/>
          <p:nvPr/>
        </p:nvSpPr>
        <p:spPr>
          <a:xfrm>
            <a:off x="1549149" y="1016880"/>
            <a:ext cx="573442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100" b="1" dirty="0">
                <a:solidFill>
                  <a:srgbClr val="7030A0"/>
                </a:solidFill>
              </a:rPr>
              <a:t>ผังกระบวนการออกหนังสือรับรองหลักสูตรและค่าใช้จ่ายฯ ปัจจุบัน</a:t>
            </a:r>
          </a:p>
        </p:txBody>
      </p:sp>
      <p:sp>
        <p:nvSpPr>
          <p:cNvPr id="85" name="กล่องข้อความ 84">
            <a:extLst>
              <a:ext uri="{FF2B5EF4-FFF2-40B4-BE49-F238E27FC236}">
                <a16:creationId xmlns:a16="http://schemas.microsoft.com/office/drawing/2014/main" id="{FC4FE222-D752-45D4-BAF2-23BE27BB8550}"/>
              </a:ext>
            </a:extLst>
          </p:cNvPr>
          <p:cNvSpPr txBox="1"/>
          <p:nvPr/>
        </p:nvSpPr>
        <p:spPr>
          <a:xfrm>
            <a:off x="6265731" y="3038385"/>
            <a:ext cx="16085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ตรวจสอบข้อมูลผ่าน</a:t>
            </a:r>
            <a:r>
              <a:rPr lang="en-US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QR Code</a:t>
            </a:r>
            <a:endParaRPr lang="th-TH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413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5" grpId="0" animBg="1"/>
      <p:bldP spid="43" grpId="0" animBg="1"/>
      <p:bldP spid="61" grpId="0"/>
      <p:bldP spid="62" grpId="0"/>
      <p:bldP spid="63" grpId="0"/>
      <p:bldP spid="64" grpId="0"/>
      <p:bldP spid="66" grpId="0"/>
      <p:bldP spid="67" grpId="0"/>
      <p:bldP spid="68" grpId="0"/>
      <p:bldP spid="8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CD58A9E5-6E94-4787-88B4-C7407893121D}"/>
              </a:ext>
            </a:extLst>
          </p:cNvPr>
          <p:cNvSpPr/>
          <p:nvPr/>
        </p:nvSpPr>
        <p:spPr>
          <a:xfrm>
            <a:off x="2769080" y="2636449"/>
            <a:ext cx="877738" cy="57581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900" dirty="0"/>
              <a:t>ระบบการยื่นรับรองหลักสูตรและค่าใช้จ่ายการฝึกอบรมฯ </a:t>
            </a:r>
            <a:r>
              <a:rPr lang="en-US" sz="900" dirty="0"/>
              <a:t> </a:t>
            </a:r>
            <a:br>
              <a:rPr lang="en-US" sz="900" dirty="0"/>
            </a:br>
            <a:r>
              <a:rPr lang="en-US" sz="900" dirty="0"/>
              <a:t>e-Service</a:t>
            </a:r>
            <a:endParaRPr lang="th-TH" sz="900" dirty="0"/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8AFBE0C-ED21-43B7-B1CD-AC54EE3A39BC}"/>
              </a:ext>
            </a:extLst>
          </p:cNvPr>
          <p:cNvSpPr/>
          <p:nvPr/>
        </p:nvSpPr>
        <p:spPr>
          <a:xfrm>
            <a:off x="4718651" y="2067104"/>
            <a:ext cx="877738" cy="5758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050" b="1" dirty="0"/>
              <a:t>สถานประกอบกิจการ</a:t>
            </a:r>
          </a:p>
        </p:txBody>
      </p:sp>
      <p:sp>
        <p:nvSpPr>
          <p:cNvPr id="6" name="สี่เหลี่ยมผืนผ้า 5">
            <a:extLst>
              <a:ext uri="{FF2B5EF4-FFF2-40B4-BE49-F238E27FC236}">
                <a16:creationId xmlns:a16="http://schemas.microsoft.com/office/drawing/2014/main" id="{A27A399F-D764-4575-B416-9694E9118040}"/>
              </a:ext>
            </a:extLst>
          </p:cNvPr>
          <p:cNvSpPr/>
          <p:nvPr/>
        </p:nvSpPr>
        <p:spPr>
          <a:xfrm>
            <a:off x="767751" y="2060635"/>
            <a:ext cx="877738" cy="57581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900" dirty="0">
                <a:latin typeface="Angsana New" panose="02020603050405020304" pitchFamily="18" charset="-34"/>
                <a:cs typeface="Angsana New" panose="02020603050405020304" pitchFamily="18" charset="-34"/>
              </a:rPr>
              <a:t>นายทะเบียน</a:t>
            </a:r>
            <a:endParaRPr lang="en-US" sz="9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en-US" sz="900" dirty="0"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th-TH" sz="900" dirty="0">
                <a:latin typeface="Angsana New" panose="02020603050405020304" pitchFamily="18" charset="-34"/>
                <a:cs typeface="Angsana New" panose="02020603050405020304" pitchFamily="18" charset="-34"/>
              </a:rPr>
              <a:t>ผู้อำนวยการสถาบัน</a:t>
            </a:r>
            <a:br>
              <a:rPr lang="th-TH" sz="900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900" dirty="0">
                <a:latin typeface="Angsana New" panose="02020603050405020304" pitchFamily="18" charset="-34"/>
                <a:cs typeface="Angsana New" panose="02020603050405020304" pitchFamily="18" charset="-34"/>
              </a:rPr>
              <a:t>/สำนักงาน)</a:t>
            </a:r>
          </a:p>
        </p:txBody>
      </p:sp>
      <p:cxnSp>
        <p:nvCxnSpPr>
          <p:cNvPr id="8" name="ตัวเชื่อมต่อ: หักมุม 7">
            <a:extLst>
              <a:ext uri="{FF2B5EF4-FFF2-40B4-BE49-F238E27FC236}">
                <a16:creationId xmlns:a16="http://schemas.microsoft.com/office/drawing/2014/main" id="{E8C91FB4-A77B-48CB-A7E8-75867D595ADE}"/>
              </a:ext>
            </a:extLst>
          </p:cNvPr>
          <p:cNvCxnSpPr>
            <a:cxnSpLocks/>
            <a:stCxn id="5" idx="2"/>
            <a:endCxn id="4" idx="3"/>
          </p:cNvCxnSpPr>
          <p:nvPr/>
        </p:nvCxnSpPr>
        <p:spPr>
          <a:xfrm rot="5400000">
            <a:off x="4261450" y="2028284"/>
            <a:ext cx="281438" cy="151070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ตัวเชื่อมต่อ: หักมุม 13">
            <a:extLst>
              <a:ext uri="{FF2B5EF4-FFF2-40B4-BE49-F238E27FC236}">
                <a16:creationId xmlns:a16="http://schemas.microsoft.com/office/drawing/2014/main" id="{75A167A7-52DE-4B28-9B67-F65F13E00C72}"/>
              </a:ext>
            </a:extLst>
          </p:cNvPr>
          <p:cNvCxnSpPr>
            <a:stCxn id="6" idx="2"/>
            <a:endCxn id="4" idx="1"/>
          </p:cNvCxnSpPr>
          <p:nvPr/>
        </p:nvCxnSpPr>
        <p:spPr>
          <a:xfrm rot="16200000" flipH="1">
            <a:off x="1843896" y="1999172"/>
            <a:ext cx="287907" cy="1562459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แผนผังลำดับงาน: ดิสก์แม่เหล็ก 14">
            <a:extLst>
              <a:ext uri="{FF2B5EF4-FFF2-40B4-BE49-F238E27FC236}">
                <a16:creationId xmlns:a16="http://schemas.microsoft.com/office/drawing/2014/main" id="{8A49CC29-25AD-4E80-8FF4-5DC5D9203D7D}"/>
              </a:ext>
            </a:extLst>
          </p:cNvPr>
          <p:cNvSpPr/>
          <p:nvPr/>
        </p:nvSpPr>
        <p:spPr>
          <a:xfrm>
            <a:off x="2936216" y="1568929"/>
            <a:ext cx="543464" cy="575813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050" dirty="0"/>
              <a:t>ฐานข้อมูล</a:t>
            </a:r>
          </a:p>
        </p:txBody>
      </p:sp>
      <p:cxnSp>
        <p:nvCxnSpPr>
          <p:cNvPr id="17" name="ตัวเชื่อมต่อตรง 16">
            <a:extLst>
              <a:ext uri="{FF2B5EF4-FFF2-40B4-BE49-F238E27FC236}">
                <a16:creationId xmlns:a16="http://schemas.microsoft.com/office/drawing/2014/main" id="{B7FDA077-83B8-46C6-A5E3-3A3B10EA7442}"/>
              </a:ext>
            </a:extLst>
          </p:cNvPr>
          <p:cNvCxnSpPr>
            <a:stCxn id="4" idx="0"/>
            <a:endCxn id="15" idx="3"/>
          </p:cNvCxnSpPr>
          <p:nvPr/>
        </p:nvCxnSpPr>
        <p:spPr>
          <a:xfrm flipH="1" flipV="1">
            <a:off x="3207948" y="2144742"/>
            <a:ext cx="1" cy="491706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id="{4801C03F-98EE-4959-8EAA-2F6FC84C1C9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49804" y="3532518"/>
            <a:ext cx="555845" cy="555845"/>
          </a:xfrm>
          <a:prstGeom prst="rect">
            <a:avLst/>
          </a:prstGeom>
        </p:spPr>
      </p:pic>
      <p:cxnSp>
        <p:nvCxnSpPr>
          <p:cNvPr id="22" name="ตัวเชื่อมต่อตรง 21">
            <a:extLst>
              <a:ext uri="{FF2B5EF4-FFF2-40B4-BE49-F238E27FC236}">
                <a16:creationId xmlns:a16="http://schemas.microsoft.com/office/drawing/2014/main" id="{9F244DD3-0511-4609-A96C-D6EFC5CE6DFC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3207158" y="3212261"/>
            <a:ext cx="791" cy="338640"/>
          </a:xfrm>
          <a:prstGeom prst="line">
            <a:avLst/>
          </a:prstGeom>
          <a:ln>
            <a:tailEnd type="stealt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สี่เหลี่ยมผืนผ้า 42">
            <a:extLst>
              <a:ext uri="{FF2B5EF4-FFF2-40B4-BE49-F238E27FC236}">
                <a16:creationId xmlns:a16="http://schemas.microsoft.com/office/drawing/2014/main" id="{7B5796B9-5811-4EB2-94C2-FF7DDA235DD6}"/>
              </a:ext>
            </a:extLst>
          </p:cNvPr>
          <p:cNvSpPr/>
          <p:nvPr/>
        </p:nvSpPr>
        <p:spPr>
          <a:xfrm>
            <a:off x="7937380" y="2057824"/>
            <a:ext cx="877738" cy="575813"/>
          </a:xfrm>
          <a:prstGeom prst="rect">
            <a:avLst/>
          </a:prstGeom>
          <a:solidFill>
            <a:srgbClr val="FF66CC">
              <a:alpha val="49804"/>
            </a:srgbClr>
          </a:solidFill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050" b="1" dirty="0">
                <a:solidFill>
                  <a:schemeClr val="tx1"/>
                </a:solidFill>
              </a:rPr>
              <a:t>กรมสรรพากร</a:t>
            </a:r>
          </a:p>
        </p:txBody>
      </p:sp>
      <p:cxnSp>
        <p:nvCxnSpPr>
          <p:cNvPr id="45" name="ลูกศรเชื่อมต่อแบบตรง 44">
            <a:extLst>
              <a:ext uri="{FF2B5EF4-FFF2-40B4-BE49-F238E27FC236}">
                <a16:creationId xmlns:a16="http://schemas.microsoft.com/office/drawing/2014/main" id="{3CF2BDB2-2DFC-4464-BDEF-63F73B3892E4}"/>
              </a:ext>
            </a:extLst>
          </p:cNvPr>
          <p:cNvCxnSpPr>
            <a:stCxn id="5" idx="3"/>
            <a:endCxn id="43" idx="1"/>
          </p:cNvCxnSpPr>
          <p:nvPr/>
        </p:nvCxnSpPr>
        <p:spPr>
          <a:xfrm flipV="1">
            <a:off x="5596388" y="2345731"/>
            <a:ext cx="2340992" cy="92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ลูกศรเชื่อมต่อแบบตรง 54">
            <a:extLst>
              <a:ext uri="{FF2B5EF4-FFF2-40B4-BE49-F238E27FC236}">
                <a16:creationId xmlns:a16="http://schemas.microsoft.com/office/drawing/2014/main" id="{96C6AA3F-5C58-4A94-B29D-880B0AABCFF9}"/>
              </a:ext>
            </a:extLst>
          </p:cNvPr>
          <p:cNvCxnSpPr>
            <a:stCxn id="19" idx="2"/>
            <a:endCxn id="52" idx="0"/>
          </p:cNvCxnSpPr>
          <p:nvPr/>
        </p:nvCxnSpPr>
        <p:spPr>
          <a:xfrm>
            <a:off x="3227726" y="4088362"/>
            <a:ext cx="0" cy="4156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2" name="กล่องข้อความ 61">
            <a:extLst>
              <a:ext uri="{FF2B5EF4-FFF2-40B4-BE49-F238E27FC236}">
                <a16:creationId xmlns:a16="http://schemas.microsoft.com/office/drawing/2014/main" id="{ED084570-D6DC-41A8-A344-C57CBC5E040E}"/>
              </a:ext>
            </a:extLst>
          </p:cNvPr>
          <p:cNvSpPr txBox="1"/>
          <p:nvPr/>
        </p:nvSpPr>
        <p:spPr>
          <a:xfrm>
            <a:off x="1713514" y="2683455"/>
            <a:ext cx="88601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ตรวจ/อนุมัติ</a:t>
            </a:r>
          </a:p>
        </p:txBody>
      </p:sp>
      <p:sp>
        <p:nvSpPr>
          <p:cNvPr id="63" name="กล่องข้อความ 62">
            <a:extLst>
              <a:ext uri="{FF2B5EF4-FFF2-40B4-BE49-F238E27FC236}">
                <a16:creationId xmlns:a16="http://schemas.microsoft.com/office/drawing/2014/main" id="{79DD5C41-2010-4DDA-8FB9-EDBB801EFB68}"/>
              </a:ext>
            </a:extLst>
          </p:cNvPr>
          <p:cNvSpPr txBox="1"/>
          <p:nvPr/>
        </p:nvSpPr>
        <p:spPr>
          <a:xfrm>
            <a:off x="3951391" y="2683455"/>
            <a:ext cx="7176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ยื่นคำขอ</a:t>
            </a:r>
          </a:p>
        </p:txBody>
      </p:sp>
      <p:sp>
        <p:nvSpPr>
          <p:cNvPr id="64" name="กล่องข้อความ 63">
            <a:extLst>
              <a:ext uri="{FF2B5EF4-FFF2-40B4-BE49-F238E27FC236}">
                <a16:creationId xmlns:a16="http://schemas.microsoft.com/office/drawing/2014/main" id="{E19949DA-EE88-4B3D-8A93-859A738F4043}"/>
              </a:ext>
            </a:extLst>
          </p:cNvPr>
          <p:cNvSpPr txBox="1"/>
          <p:nvPr/>
        </p:nvSpPr>
        <p:spPr>
          <a:xfrm>
            <a:off x="3207469" y="3258232"/>
            <a:ext cx="88601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ผ่าน</a:t>
            </a:r>
          </a:p>
        </p:txBody>
      </p:sp>
      <p:sp>
        <p:nvSpPr>
          <p:cNvPr id="66" name="กล่องข้อความ 65">
            <a:extLst>
              <a:ext uri="{FF2B5EF4-FFF2-40B4-BE49-F238E27FC236}">
                <a16:creationId xmlns:a16="http://schemas.microsoft.com/office/drawing/2014/main" id="{B2CA4A94-BC70-48E4-A9B2-C4CEB8176E11}"/>
              </a:ext>
            </a:extLst>
          </p:cNvPr>
          <p:cNvSpPr txBox="1"/>
          <p:nvPr/>
        </p:nvSpPr>
        <p:spPr>
          <a:xfrm>
            <a:off x="2261374" y="5041773"/>
            <a:ext cx="1932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หนังสือรับรองที่มี</a:t>
            </a:r>
            <a:b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ภาพลายเซ็นนายทะเบียน</a:t>
            </a:r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,QR Code</a:t>
            </a:r>
            <a:r>
              <a:rPr lang="th-TH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และมี</a:t>
            </a:r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digital signature </a:t>
            </a:r>
            <a:r>
              <a:rPr lang="th-TH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กำกับ</a:t>
            </a:r>
          </a:p>
        </p:txBody>
      </p:sp>
      <p:sp>
        <p:nvSpPr>
          <p:cNvPr id="68" name="กล่องข้อความ 67">
            <a:extLst>
              <a:ext uri="{FF2B5EF4-FFF2-40B4-BE49-F238E27FC236}">
                <a16:creationId xmlns:a16="http://schemas.microsoft.com/office/drawing/2014/main" id="{7CCDB9BD-B8CF-4C7E-847E-CD0DAF486542}"/>
              </a:ext>
            </a:extLst>
          </p:cNvPr>
          <p:cNvSpPr txBox="1"/>
          <p:nvPr/>
        </p:nvSpPr>
        <p:spPr>
          <a:xfrm>
            <a:off x="6426677" y="1998180"/>
            <a:ext cx="136915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สำหรับใช้เป็นหลักฐานกรณีสรรพากรเรียกตรวจสอบ</a:t>
            </a:r>
          </a:p>
        </p:txBody>
      </p:sp>
      <p:grpSp>
        <p:nvGrpSpPr>
          <p:cNvPr id="13" name="กลุ่ม 12">
            <a:extLst>
              <a:ext uri="{FF2B5EF4-FFF2-40B4-BE49-F238E27FC236}">
                <a16:creationId xmlns:a16="http://schemas.microsoft.com/office/drawing/2014/main" id="{231115F6-CFAA-4657-A7C5-48CC859D990C}"/>
              </a:ext>
            </a:extLst>
          </p:cNvPr>
          <p:cNvGrpSpPr/>
          <p:nvPr/>
        </p:nvGrpSpPr>
        <p:grpSpPr>
          <a:xfrm>
            <a:off x="139489" y="3381581"/>
            <a:ext cx="1450970" cy="2179566"/>
            <a:chOff x="185986" y="3365775"/>
            <a:chExt cx="1934626" cy="2906087"/>
          </a:xfrm>
        </p:grpSpPr>
        <p:sp>
          <p:nvSpPr>
            <p:cNvPr id="12" name="สี่เหลี่ยมผืนผ้า 11">
              <a:extLst>
                <a:ext uri="{FF2B5EF4-FFF2-40B4-BE49-F238E27FC236}">
                  <a16:creationId xmlns:a16="http://schemas.microsoft.com/office/drawing/2014/main" id="{5E2F88C7-6D85-48FB-BF91-FED6D6B066E4}"/>
                </a:ext>
              </a:extLst>
            </p:cNvPr>
            <p:cNvSpPr/>
            <p:nvPr/>
          </p:nvSpPr>
          <p:spPr>
            <a:xfrm>
              <a:off x="286327" y="3365775"/>
              <a:ext cx="1719527" cy="2868770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2100"/>
            </a:p>
          </p:txBody>
        </p:sp>
        <p:grpSp>
          <p:nvGrpSpPr>
            <p:cNvPr id="7" name="กลุ่ม 6">
              <a:extLst>
                <a:ext uri="{FF2B5EF4-FFF2-40B4-BE49-F238E27FC236}">
                  <a16:creationId xmlns:a16="http://schemas.microsoft.com/office/drawing/2014/main" id="{F82F7A4B-C819-43A8-BAEA-A6F05241D8A6}"/>
                </a:ext>
              </a:extLst>
            </p:cNvPr>
            <p:cNvGrpSpPr/>
            <p:nvPr/>
          </p:nvGrpSpPr>
          <p:grpSpPr>
            <a:xfrm>
              <a:off x="401085" y="3441763"/>
              <a:ext cx="1719527" cy="916892"/>
              <a:chOff x="492003" y="3297381"/>
              <a:chExt cx="1719527" cy="916892"/>
            </a:xfrm>
          </p:grpSpPr>
          <p:pic>
            <p:nvPicPr>
              <p:cNvPr id="3" name="รูปภาพ 2">
                <a:extLst>
                  <a:ext uri="{FF2B5EF4-FFF2-40B4-BE49-F238E27FC236}">
                    <a16:creationId xmlns:a16="http://schemas.microsoft.com/office/drawing/2014/main" id="{02417417-8CEA-475E-8F1E-E8B4275EC1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2451" y="3297381"/>
                <a:ext cx="1070857" cy="596809"/>
              </a:xfrm>
              <a:prstGeom prst="rect">
                <a:avLst/>
              </a:prstGeom>
            </p:spPr>
          </p:pic>
          <p:sp>
            <p:nvSpPr>
              <p:cNvPr id="34" name="กล่องข้อความ 33">
                <a:extLst>
                  <a:ext uri="{FF2B5EF4-FFF2-40B4-BE49-F238E27FC236}">
                    <a16:creationId xmlns:a16="http://schemas.microsoft.com/office/drawing/2014/main" id="{43DBAFA5-5BED-446B-9A25-DD182F19932E}"/>
                  </a:ext>
                </a:extLst>
              </p:cNvPr>
              <p:cNvSpPr txBox="1"/>
              <p:nvPr/>
            </p:nvSpPr>
            <p:spPr>
              <a:xfrm>
                <a:off x="492003" y="3875718"/>
                <a:ext cx="1719527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h-TH" sz="105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ภาพลายเซ็นของทะเบียน</a:t>
                </a:r>
              </a:p>
            </p:txBody>
          </p:sp>
        </p:grpSp>
        <p:grpSp>
          <p:nvGrpSpPr>
            <p:cNvPr id="11" name="กลุ่ม 10">
              <a:extLst>
                <a:ext uri="{FF2B5EF4-FFF2-40B4-BE49-F238E27FC236}">
                  <a16:creationId xmlns:a16="http://schemas.microsoft.com/office/drawing/2014/main" id="{1FCE3F76-8CB2-4730-A743-E7BB6C5F45B3}"/>
                </a:ext>
              </a:extLst>
            </p:cNvPr>
            <p:cNvGrpSpPr/>
            <p:nvPr/>
          </p:nvGrpSpPr>
          <p:grpSpPr>
            <a:xfrm>
              <a:off x="185986" y="4512112"/>
              <a:ext cx="1922129" cy="1759750"/>
              <a:chOff x="230373" y="4325728"/>
              <a:chExt cx="1922129" cy="1759750"/>
            </a:xfrm>
          </p:grpSpPr>
          <p:pic>
            <p:nvPicPr>
              <p:cNvPr id="10" name="รูปภาพ 9">
                <a:extLst>
                  <a:ext uri="{FF2B5EF4-FFF2-40B4-BE49-F238E27FC236}">
                    <a16:creationId xmlns:a16="http://schemas.microsoft.com/office/drawing/2014/main" id="{24B24D28-3927-4A9F-9DC1-41856E188B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2451" y="4325728"/>
                <a:ext cx="897975" cy="897975"/>
              </a:xfrm>
              <a:prstGeom prst="rect">
                <a:avLst/>
              </a:prstGeom>
            </p:spPr>
          </p:pic>
          <p:sp>
            <p:nvSpPr>
              <p:cNvPr id="38" name="กล่องข้อความ 37">
                <a:extLst>
                  <a:ext uri="{FF2B5EF4-FFF2-40B4-BE49-F238E27FC236}">
                    <a16:creationId xmlns:a16="http://schemas.microsoft.com/office/drawing/2014/main" id="{B6B26907-3D27-4062-8484-FF32D9FDC06F}"/>
                  </a:ext>
                </a:extLst>
              </p:cNvPr>
              <p:cNvSpPr txBox="1"/>
              <p:nvPr/>
            </p:nvSpPr>
            <p:spPr>
              <a:xfrm>
                <a:off x="230373" y="5223703"/>
                <a:ext cx="1922129" cy="861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h-TH" sz="1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ระบบ</a:t>
                </a:r>
                <a:r>
                  <a:rPr lang="en-US" sz="1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br>
                  <a:rPr lang="en-US" sz="1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</a:br>
                <a:r>
                  <a:rPr lang="en-US" sz="1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digital signature</a:t>
                </a:r>
                <a:endParaRPr lang="th-TH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cxnSp>
        <p:nvCxnSpPr>
          <p:cNvPr id="18" name="ตัวเชื่อมต่อ: หักมุม 17">
            <a:extLst>
              <a:ext uri="{FF2B5EF4-FFF2-40B4-BE49-F238E27FC236}">
                <a16:creationId xmlns:a16="http://schemas.microsoft.com/office/drawing/2014/main" id="{C7C5D5B4-3B72-4EF9-B5BB-C282B54DFA71}"/>
              </a:ext>
            </a:extLst>
          </p:cNvPr>
          <p:cNvCxnSpPr>
            <a:stCxn id="12" idx="3"/>
            <a:endCxn id="19" idx="1"/>
          </p:cNvCxnSpPr>
          <p:nvPr/>
        </p:nvCxnSpPr>
        <p:spPr>
          <a:xfrm flipV="1">
            <a:off x="1504391" y="3810441"/>
            <a:ext cx="1445413" cy="64693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5" name="กลุ่ม 24">
            <a:extLst>
              <a:ext uri="{FF2B5EF4-FFF2-40B4-BE49-F238E27FC236}">
                <a16:creationId xmlns:a16="http://schemas.microsoft.com/office/drawing/2014/main" id="{8B5B46BD-FEA6-4518-814C-6D61C3D29621}"/>
              </a:ext>
            </a:extLst>
          </p:cNvPr>
          <p:cNvGrpSpPr/>
          <p:nvPr/>
        </p:nvGrpSpPr>
        <p:grpSpPr>
          <a:xfrm>
            <a:off x="2949804" y="4504045"/>
            <a:ext cx="555845" cy="555845"/>
            <a:chOff x="3933071" y="4862392"/>
            <a:chExt cx="741127" cy="741127"/>
          </a:xfrm>
        </p:grpSpPr>
        <p:pic>
          <p:nvPicPr>
            <p:cNvPr id="52" name="รูปภาพ 51">
              <a:extLst>
                <a:ext uri="{FF2B5EF4-FFF2-40B4-BE49-F238E27FC236}">
                  <a16:creationId xmlns:a16="http://schemas.microsoft.com/office/drawing/2014/main" id="{E70BD564-A55A-4483-AC35-8366FD08A5F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3071" y="4862392"/>
              <a:ext cx="741127" cy="741127"/>
            </a:xfrm>
            <a:prstGeom prst="rect">
              <a:avLst/>
            </a:prstGeom>
          </p:spPr>
        </p:pic>
        <p:pic>
          <p:nvPicPr>
            <p:cNvPr id="23" name="รูปภาพ 22">
              <a:extLst>
                <a:ext uri="{FF2B5EF4-FFF2-40B4-BE49-F238E27FC236}">
                  <a16:creationId xmlns:a16="http://schemas.microsoft.com/office/drawing/2014/main" id="{20B3316A-5431-420B-B6F0-D1FB29AF8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7415" y="5114037"/>
              <a:ext cx="189832" cy="189832"/>
            </a:xfrm>
            <a:prstGeom prst="rect">
              <a:avLst/>
            </a:prstGeom>
          </p:spPr>
        </p:pic>
        <p:pic>
          <p:nvPicPr>
            <p:cNvPr id="48" name="รูปภาพ 47">
              <a:extLst>
                <a:ext uri="{FF2B5EF4-FFF2-40B4-BE49-F238E27FC236}">
                  <a16:creationId xmlns:a16="http://schemas.microsoft.com/office/drawing/2014/main" id="{7CAA859C-07D0-4E03-8BA5-67CBE95482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backgroundMark x1="96296" y1="26899" x2="96296" y2="26899"/>
                          <a14:backgroundMark x1="86067" y1="26899" x2="86067" y2="2689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174324" y="5293248"/>
              <a:ext cx="477165" cy="265933"/>
            </a:xfrm>
            <a:prstGeom prst="rect">
              <a:avLst/>
            </a:prstGeom>
          </p:spPr>
        </p:pic>
      </p:grpSp>
      <p:cxnSp>
        <p:nvCxnSpPr>
          <p:cNvPr id="49" name="ตัวเชื่อมต่อ: หักมุม 48">
            <a:extLst>
              <a:ext uri="{FF2B5EF4-FFF2-40B4-BE49-F238E27FC236}">
                <a16:creationId xmlns:a16="http://schemas.microsoft.com/office/drawing/2014/main" id="{EB2A868F-7815-471C-852B-5189A093F90E}"/>
              </a:ext>
            </a:extLst>
          </p:cNvPr>
          <p:cNvCxnSpPr>
            <a:cxnSpLocks/>
          </p:cNvCxnSpPr>
          <p:nvPr/>
        </p:nvCxnSpPr>
        <p:spPr>
          <a:xfrm flipV="1">
            <a:off x="3699164" y="2642916"/>
            <a:ext cx="1669473" cy="465698"/>
          </a:xfrm>
          <a:prstGeom prst="bentConnector3">
            <a:avLst>
              <a:gd name="adj1" fmla="val 99793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4" name="รูปภาพ 53">
            <a:extLst>
              <a:ext uri="{FF2B5EF4-FFF2-40B4-BE49-F238E27FC236}">
                <a16:creationId xmlns:a16="http://schemas.microsoft.com/office/drawing/2014/main" id="{83E4E5B6-389F-43C2-B76F-C1CA802BDD23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 flipH="1">
            <a:off x="4286805" y="2955210"/>
            <a:ext cx="636841" cy="514103"/>
          </a:xfrm>
          <a:prstGeom prst="rect">
            <a:avLst/>
          </a:prstGeom>
        </p:spPr>
      </p:pic>
      <p:sp>
        <p:nvSpPr>
          <p:cNvPr id="56" name="กล่องข้อความ 55">
            <a:extLst>
              <a:ext uri="{FF2B5EF4-FFF2-40B4-BE49-F238E27FC236}">
                <a16:creationId xmlns:a16="http://schemas.microsoft.com/office/drawing/2014/main" id="{04C52C97-8070-4719-8F17-89B74DD7DA8D}"/>
              </a:ext>
            </a:extLst>
          </p:cNvPr>
          <p:cNvSpPr txBox="1"/>
          <p:nvPr/>
        </p:nvSpPr>
        <p:spPr>
          <a:xfrm>
            <a:off x="4001670" y="3403515"/>
            <a:ext cx="1529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สถานประกอบกิจการพิมพ์เอง</a:t>
            </a:r>
          </a:p>
        </p:txBody>
      </p:sp>
      <p:grpSp>
        <p:nvGrpSpPr>
          <p:cNvPr id="58" name="กลุ่ม 57">
            <a:extLst>
              <a:ext uri="{FF2B5EF4-FFF2-40B4-BE49-F238E27FC236}">
                <a16:creationId xmlns:a16="http://schemas.microsoft.com/office/drawing/2014/main" id="{4A655242-4F01-49F5-8166-2D390522B6C8}"/>
              </a:ext>
            </a:extLst>
          </p:cNvPr>
          <p:cNvGrpSpPr/>
          <p:nvPr/>
        </p:nvGrpSpPr>
        <p:grpSpPr>
          <a:xfrm>
            <a:off x="5940088" y="2067808"/>
            <a:ext cx="555845" cy="555845"/>
            <a:chOff x="3933071" y="4862392"/>
            <a:chExt cx="741127" cy="741127"/>
          </a:xfrm>
        </p:grpSpPr>
        <p:pic>
          <p:nvPicPr>
            <p:cNvPr id="59" name="รูปภาพ 58">
              <a:extLst>
                <a:ext uri="{FF2B5EF4-FFF2-40B4-BE49-F238E27FC236}">
                  <a16:creationId xmlns:a16="http://schemas.microsoft.com/office/drawing/2014/main" id="{536879CA-57D2-43B4-A230-C39F98A64BE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3071" y="4862392"/>
              <a:ext cx="741127" cy="741127"/>
            </a:xfrm>
            <a:prstGeom prst="rect">
              <a:avLst/>
            </a:prstGeom>
          </p:spPr>
        </p:pic>
        <p:pic>
          <p:nvPicPr>
            <p:cNvPr id="60" name="รูปภาพ 59">
              <a:extLst>
                <a:ext uri="{FF2B5EF4-FFF2-40B4-BE49-F238E27FC236}">
                  <a16:creationId xmlns:a16="http://schemas.microsoft.com/office/drawing/2014/main" id="{CE389494-B332-4835-B62C-2455741856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7415" y="5114037"/>
              <a:ext cx="189832" cy="189832"/>
            </a:xfrm>
            <a:prstGeom prst="rect">
              <a:avLst/>
            </a:prstGeom>
          </p:spPr>
        </p:pic>
        <p:pic>
          <p:nvPicPr>
            <p:cNvPr id="65" name="รูปภาพ 64">
              <a:extLst>
                <a:ext uri="{FF2B5EF4-FFF2-40B4-BE49-F238E27FC236}">
                  <a16:creationId xmlns:a16="http://schemas.microsoft.com/office/drawing/2014/main" id="{BAB4A202-ED21-4558-AAD2-AE942415E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backgroundMark x1="96296" y1="26899" x2="96296" y2="26899"/>
                          <a14:backgroundMark x1="86067" y1="26899" x2="86067" y2="2689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174324" y="5293248"/>
              <a:ext cx="477165" cy="265933"/>
            </a:xfrm>
            <a:prstGeom prst="rect">
              <a:avLst/>
            </a:prstGeom>
          </p:spPr>
        </p:pic>
      </p:grpSp>
      <p:pic>
        <p:nvPicPr>
          <p:cNvPr id="69" name="รูปภาพ 68">
            <a:extLst>
              <a:ext uri="{FF2B5EF4-FFF2-40B4-BE49-F238E27FC236}">
                <a16:creationId xmlns:a16="http://schemas.microsoft.com/office/drawing/2014/main" id="{44A087C9-BC01-402F-8145-74710AB4F0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63787" y="4566790"/>
            <a:ext cx="156626" cy="151880"/>
          </a:xfrm>
          <a:prstGeom prst="rect">
            <a:avLst/>
          </a:prstGeom>
        </p:spPr>
      </p:pic>
      <p:pic>
        <p:nvPicPr>
          <p:cNvPr id="70" name="รูปภาพ 69">
            <a:extLst>
              <a:ext uri="{FF2B5EF4-FFF2-40B4-BE49-F238E27FC236}">
                <a16:creationId xmlns:a16="http://schemas.microsoft.com/office/drawing/2014/main" id="{E77992DF-C1DE-4A60-95F4-A503348ABB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57536" y="2148445"/>
            <a:ext cx="156626" cy="151880"/>
          </a:xfrm>
          <a:prstGeom prst="rect">
            <a:avLst/>
          </a:prstGeom>
        </p:spPr>
      </p:pic>
      <p:grpSp>
        <p:nvGrpSpPr>
          <p:cNvPr id="76" name="กลุ่ม 75">
            <a:extLst>
              <a:ext uri="{FF2B5EF4-FFF2-40B4-BE49-F238E27FC236}">
                <a16:creationId xmlns:a16="http://schemas.microsoft.com/office/drawing/2014/main" id="{4A70D19E-9CBD-4C5B-AB81-D5DB398664B1}"/>
              </a:ext>
            </a:extLst>
          </p:cNvPr>
          <p:cNvGrpSpPr/>
          <p:nvPr/>
        </p:nvGrpSpPr>
        <p:grpSpPr>
          <a:xfrm>
            <a:off x="6426677" y="3686700"/>
            <a:ext cx="1576811" cy="1273420"/>
            <a:chOff x="9879385" y="3094082"/>
            <a:chExt cx="2102415" cy="1697893"/>
          </a:xfrm>
        </p:grpSpPr>
        <p:pic>
          <p:nvPicPr>
            <p:cNvPr id="77" name="รูปภาพ 76">
              <a:extLst>
                <a:ext uri="{FF2B5EF4-FFF2-40B4-BE49-F238E27FC236}">
                  <a16:creationId xmlns:a16="http://schemas.microsoft.com/office/drawing/2014/main" id="{947612E9-447E-480C-ACFE-713AE10A0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879385" y="3094082"/>
              <a:ext cx="848649" cy="108297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8" name="รูปภาพ 77">
              <a:extLst>
                <a:ext uri="{FF2B5EF4-FFF2-40B4-BE49-F238E27FC236}">
                  <a16:creationId xmlns:a16="http://schemas.microsoft.com/office/drawing/2014/main" id="{18324396-9C85-430D-B577-2C94E56780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03"/>
            <a:stretch/>
          </p:blipFill>
          <p:spPr>
            <a:xfrm>
              <a:off x="10721556" y="3270706"/>
              <a:ext cx="1260244" cy="1521269"/>
            </a:xfrm>
            <a:prstGeom prst="rect">
              <a:avLst/>
            </a:prstGeom>
          </p:spPr>
        </p:pic>
        <p:pic>
          <p:nvPicPr>
            <p:cNvPr id="79" name="รูปภาพ 78">
              <a:extLst>
                <a:ext uri="{FF2B5EF4-FFF2-40B4-BE49-F238E27FC236}">
                  <a16:creationId xmlns:a16="http://schemas.microsoft.com/office/drawing/2014/main" id="{46AC9D1A-2572-48A7-B013-4FF9405B6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985839" y="3953134"/>
              <a:ext cx="735717" cy="735718"/>
            </a:xfrm>
            <a:prstGeom prst="rect">
              <a:avLst/>
            </a:prstGeom>
          </p:spPr>
        </p:pic>
      </p:grpSp>
      <p:cxnSp>
        <p:nvCxnSpPr>
          <p:cNvPr id="80" name="ตัวเชื่อมต่อ: หักมุม 79">
            <a:extLst>
              <a:ext uri="{FF2B5EF4-FFF2-40B4-BE49-F238E27FC236}">
                <a16:creationId xmlns:a16="http://schemas.microsoft.com/office/drawing/2014/main" id="{CED8C5F0-7478-4695-845B-39DC3556B001}"/>
              </a:ext>
            </a:extLst>
          </p:cNvPr>
          <p:cNvCxnSpPr>
            <a:cxnSpLocks/>
            <a:stCxn id="59" idx="2"/>
            <a:endCxn id="78" idx="0"/>
          </p:cNvCxnSpPr>
          <p:nvPr/>
        </p:nvCxnSpPr>
        <p:spPr>
          <a:xfrm rot="16200000" flipH="1">
            <a:off x="6276695" y="2564967"/>
            <a:ext cx="1195515" cy="131288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1" name="กล่องข้อความ 80">
            <a:extLst>
              <a:ext uri="{FF2B5EF4-FFF2-40B4-BE49-F238E27FC236}">
                <a16:creationId xmlns:a16="http://schemas.microsoft.com/office/drawing/2014/main" id="{F3BD46E1-38A6-49E2-B5E4-9E6FDD90B941}"/>
              </a:ext>
            </a:extLst>
          </p:cNvPr>
          <p:cNvSpPr txBox="1"/>
          <p:nvPr/>
        </p:nvSpPr>
        <p:spPr>
          <a:xfrm>
            <a:off x="6265731" y="3038385"/>
            <a:ext cx="160859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ตรวจสอบข้อมูลผ่าน</a:t>
            </a:r>
            <a:r>
              <a:rPr lang="en-US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QR Code</a:t>
            </a:r>
            <a:endParaRPr lang="th-TH" sz="10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2" name="กล่องข้อความ 81">
            <a:extLst>
              <a:ext uri="{FF2B5EF4-FFF2-40B4-BE49-F238E27FC236}">
                <a16:creationId xmlns:a16="http://schemas.microsoft.com/office/drawing/2014/main" id="{AD90E07A-AD9F-41A0-89CA-8D0D6A2A4FBC}"/>
              </a:ext>
            </a:extLst>
          </p:cNvPr>
          <p:cNvSpPr txBox="1"/>
          <p:nvPr/>
        </p:nvSpPr>
        <p:spPr>
          <a:xfrm>
            <a:off x="727364" y="989614"/>
            <a:ext cx="768927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100" b="1" dirty="0">
                <a:solidFill>
                  <a:srgbClr val="C00000"/>
                </a:solidFill>
              </a:rPr>
              <a:t>ผังกระบวนการออกหนังสือรับรองหลักสูตรและค่าใช้จ่ายฯ ที่จะปรับปรุงในปีงบประมาณ 2563</a:t>
            </a:r>
          </a:p>
        </p:txBody>
      </p:sp>
    </p:spTree>
    <p:extLst>
      <p:ext uri="{BB962C8B-B14F-4D97-AF65-F5344CB8AC3E}">
        <p14:creationId xmlns:p14="http://schemas.microsoft.com/office/powerpoint/2010/main" val="420314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5" grpId="0" animBg="1"/>
      <p:bldP spid="43" grpId="0" animBg="1"/>
      <p:bldP spid="62" grpId="0"/>
      <p:bldP spid="63" grpId="0"/>
      <p:bldP spid="64" grpId="0"/>
      <p:bldP spid="66" grpId="0"/>
      <p:bldP spid="68" grpId="0"/>
      <p:bldP spid="56" grpId="0"/>
      <p:bldP spid="8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CD58A9E5-6E94-4787-88B4-C7407893121D}"/>
              </a:ext>
            </a:extLst>
          </p:cNvPr>
          <p:cNvSpPr/>
          <p:nvPr/>
        </p:nvSpPr>
        <p:spPr>
          <a:xfrm>
            <a:off x="2769080" y="2691865"/>
            <a:ext cx="877738" cy="57581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900" dirty="0"/>
              <a:t>ระบบการยื่นรับรองหลักสูตรและค่าใช้จ่ายการฝึกอบรมฯ </a:t>
            </a:r>
            <a:r>
              <a:rPr lang="en-US" sz="900" dirty="0"/>
              <a:t> </a:t>
            </a:r>
            <a:br>
              <a:rPr lang="en-US" sz="900" dirty="0"/>
            </a:br>
            <a:r>
              <a:rPr lang="en-US" sz="900" dirty="0"/>
              <a:t>e-Service</a:t>
            </a:r>
            <a:endParaRPr lang="th-TH" sz="900" dirty="0"/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28AFBE0C-ED21-43B7-B1CD-AC54EE3A39BC}"/>
              </a:ext>
            </a:extLst>
          </p:cNvPr>
          <p:cNvSpPr/>
          <p:nvPr/>
        </p:nvSpPr>
        <p:spPr>
          <a:xfrm>
            <a:off x="4718651" y="2122520"/>
            <a:ext cx="877738" cy="5758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050" b="1" dirty="0"/>
              <a:t>สถานประกอบกิจการ</a:t>
            </a:r>
          </a:p>
        </p:txBody>
      </p:sp>
      <p:sp>
        <p:nvSpPr>
          <p:cNvPr id="6" name="สี่เหลี่ยมผืนผ้า 5">
            <a:extLst>
              <a:ext uri="{FF2B5EF4-FFF2-40B4-BE49-F238E27FC236}">
                <a16:creationId xmlns:a16="http://schemas.microsoft.com/office/drawing/2014/main" id="{A27A399F-D764-4575-B416-9694E9118040}"/>
              </a:ext>
            </a:extLst>
          </p:cNvPr>
          <p:cNvSpPr/>
          <p:nvPr/>
        </p:nvSpPr>
        <p:spPr>
          <a:xfrm>
            <a:off x="767751" y="2116051"/>
            <a:ext cx="877738" cy="57581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900" dirty="0">
                <a:latin typeface="Angsana New" panose="02020603050405020304" pitchFamily="18" charset="-34"/>
                <a:cs typeface="Angsana New" panose="02020603050405020304" pitchFamily="18" charset="-34"/>
              </a:rPr>
              <a:t>นายทะเบียน</a:t>
            </a:r>
            <a:endParaRPr lang="en-US" sz="9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en-US" sz="900" dirty="0"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th-TH" sz="900" dirty="0">
                <a:latin typeface="Angsana New" panose="02020603050405020304" pitchFamily="18" charset="-34"/>
                <a:cs typeface="Angsana New" panose="02020603050405020304" pitchFamily="18" charset="-34"/>
              </a:rPr>
              <a:t>ผู้อำนวยการสถาบัน</a:t>
            </a:r>
            <a:br>
              <a:rPr lang="th-TH" sz="900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900" dirty="0">
                <a:latin typeface="Angsana New" panose="02020603050405020304" pitchFamily="18" charset="-34"/>
                <a:cs typeface="Angsana New" panose="02020603050405020304" pitchFamily="18" charset="-34"/>
              </a:rPr>
              <a:t>/สำนักงาน)</a:t>
            </a:r>
          </a:p>
        </p:txBody>
      </p:sp>
      <p:cxnSp>
        <p:nvCxnSpPr>
          <p:cNvPr id="8" name="ตัวเชื่อมต่อ: หักมุม 7">
            <a:extLst>
              <a:ext uri="{FF2B5EF4-FFF2-40B4-BE49-F238E27FC236}">
                <a16:creationId xmlns:a16="http://schemas.microsoft.com/office/drawing/2014/main" id="{E8C91FB4-A77B-48CB-A7E8-75867D595ADE}"/>
              </a:ext>
            </a:extLst>
          </p:cNvPr>
          <p:cNvCxnSpPr>
            <a:cxnSpLocks/>
            <a:stCxn id="5" idx="2"/>
            <a:endCxn id="4" idx="3"/>
          </p:cNvCxnSpPr>
          <p:nvPr/>
        </p:nvCxnSpPr>
        <p:spPr>
          <a:xfrm rot="5400000">
            <a:off x="4261450" y="2083700"/>
            <a:ext cx="281438" cy="151070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ตัวเชื่อมต่อ: หักมุม 13">
            <a:extLst>
              <a:ext uri="{FF2B5EF4-FFF2-40B4-BE49-F238E27FC236}">
                <a16:creationId xmlns:a16="http://schemas.microsoft.com/office/drawing/2014/main" id="{75A167A7-52DE-4B28-9B67-F65F13E00C72}"/>
              </a:ext>
            </a:extLst>
          </p:cNvPr>
          <p:cNvCxnSpPr>
            <a:stCxn id="6" idx="2"/>
            <a:endCxn id="4" idx="1"/>
          </p:cNvCxnSpPr>
          <p:nvPr/>
        </p:nvCxnSpPr>
        <p:spPr>
          <a:xfrm rot="16200000" flipH="1">
            <a:off x="1843896" y="2054588"/>
            <a:ext cx="287907" cy="1562459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แผนผังลำดับงาน: ดิสก์แม่เหล็ก 14">
            <a:extLst>
              <a:ext uri="{FF2B5EF4-FFF2-40B4-BE49-F238E27FC236}">
                <a16:creationId xmlns:a16="http://schemas.microsoft.com/office/drawing/2014/main" id="{8A49CC29-25AD-4E80-8FF4-5DC5D9203D7D}"/>
              </a:ext>
            </a:extLst>
          </p:cNvPr>
          <p:cNvSpPr/>
          <p:nvPr/>
        </p:nvSpPr>
        <p:spPr>
          <a:xfrm>
            <a:off x="2936216" y="1847187"/>
            <a:ext cx="543464" cy="575813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050" dirty="0"/>
              <a:t>ฐานข้อมูล</a:t>
            </a:r>
          </a:p>
        </p:txBody>
      </p:sp>
      <p:cxnSp>
        <p:nvCxnSpPr>
          <p:cNvPr id="17" name="ตัวเชื่อมต่อตรง 16">
            <a:extLst>
              <a:ext uri="{FF2B5EF4-FFF2-40B4-BE49-F238E27FC236}">
                <a16:creationId xmlns:a16="http://schemas.microsoft.com/office/drawing/2014/main" id="{B7FDA077-83B8-46C6-A5E3-3A3B10EA7442}"/>
              </a:ext>
            </a:extLst>
          </p:cNvPr>
          <p:cNvCxnSpPr>
            <a:stCxn id="4" idx="0"/>
            <a:endCxn id="15" idx="3"/>
          </p:cNvCxnSpPr>
          <p:nvPr/>
        </p:nvCxnSpPr>
        <p:spPr>
          <a:xfrm flipH="1" flipV="1">
            <a:off x="3207948" y="2422999"/>
            <a:ext cx="1" cy="268865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id="{4801C03F-98EE-4959-8EAA-2F6FC84C1C9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49804" y="3587934"/>
            <a:ext cx="555845" cy="555845"/>
          </a:xfrm>
          <a:prstGeom prst="rect">
            <a:avLst/>
          </a:prstGeom>
        </p:spPr>
      </p:pic>
      <p:cxnSp>
        <p:nvCxnSpPr>
          <p:cNvPr id="22" name="ตัวเชื่อมต่อตรง 21">
            <a:extLst>
              <a:ext uri="{FF2B5EF4-FFF2-40B4-BE49-F238E27FC236}">
                <a16:creationId xmlns:a16="http://schemas.microsoft.com/office/drawing/2014/main" id="{9F244DD3-0511-4609-A96C-D6EFC5CE6DFC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3207158" y="3267677"/>
            <a:ext cx="791" cy="338640"/>
          </a:xfrm>
          <a:prstGeom prst="line">
            <a:avLst/>
          </a:prstGeom>
          <a:ln>
            <a:tailEnd type="stealt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สี่เหลี่ยมผืนผ้า 42">
            <a:extLst>
              <a:ext uri="{FF2B5EF4-FFF2-40B4-BE49-F238E27FC236}">
                <a16:creationId xmlns:a16="http://schemas.microsoft.com/office/drawing/2014/main" id="{7B5796B9-5811-4EB2-94C2-FF7DDA235DD6}"/>
              </a:ext>
            </a:extLst>
          </p:cNvPr>
          <p:cNvSpPr/>
          <p:nvPr/>
        </p:nvSpPr>
        <p:spPr>
          <a:xfrm>
            <a:off x="7937380" y="2141815"/>
            <a:ext cx="877738" cy="575813"/>
          </a:xfrm>
          <a:prstGeom prst="rect">
            <a:avLst/>
          </a:prstGeom>
          <a:solidFill>
            <a:srgbClr val="FF66CC">
              <a:alpha val="49804"/>
            </a:srgbClr>
          </a:solidFill>
          <a:ln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050" b="1" dirty="0">
                <a:solidFill>
                  <a:schemeClr val="tx1"/>
                </a:solidFill>
              </a:rPr>
              <a:t>กรมสรรพากร</a:t>
            </a:r>
          </a:p>
        </p:txBody>
      </p:sp>
      <p:cxnSp>
        <p:nvCxnSpPr>
          <p:cNvPr id="45" name="ลูกศรเชื่อมต่อแบบตรง 44">
            <a:extLst>
              <a:ext uri="{FF2B5EF4-FFF2-40B4-BE49-F238E27FC236}">
                <a16:creationId xmlns:a16="http://schemas.microsoft.com/office/drawing/2014/main" id="{3CF2BDB2-2DFC-4464-BDEF-63F73B3892E4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5596388" y="2410427"/>
            <a:ext cx="62047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ลูกศรเชื่อมต่อแบบตรง 54">
            <a:extLst>
              <a:ext uri="{FF2B5EF4-FFF2-40B4-BE49-F238E27FC236}">
                <a16:creationId xmlns:a16="http://schemas.microsoft.com/office/drawing/2014/main" id="{96C6AA3F-5C58-4A94-B29D-880B0AABCFF9}"/>
              </a:ext>
            </a:extLst>
          </p:cNvPr>
          <p:cNvCxnSpPr>
            <a:stCxn id="19" idx="2"/>
            <a:endCxn id="52" idx="0"/>
          </p:cNvCxnSpPr>
          <p:nvPr/>
        </p:nvCxnSpPr>
        <p:spPr>
          <a:xfrm>
            <a:off x="3227726" y="4143778"/>
            <a:ext cx="0" cy="4156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2" name="กล่องข้อความ 61">
            <a:extLst>
              <a:ext uri="{FF2B5EF4-FFF2-40B4-BE49-F238E27FC236}">
                <a16:creationId xmlns:a16="http://schemas.microsoft.com/office/drawing/2014/main" id="{ED084570-D6DC-41A8-A344-C57CBC5E040E}"/>
              </a:ext>
            </a:extLst>
          </p:cNvPr>
          <p:cNvSpPr txBox="1"/>
          <p:nvPr/>
        </p:nvSpPr>
        <p:spPr>
          <a:xfrm>
            <a:off x="1713514" y="2738871"/>
            <a:ext cx="88601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ตรวจ/อนุมัติ</a:t>
            </a:r>
          </a:p>
        </p:txBody>
      </p:sp>
      <p:sp>
        <p:nvSpPr>
          <p:cNvPr id="63" name="กล่องข้อความ 62">
            <a:extLst>
              <a:ext uri="{FF2B5EF4-FFF2-40B4-BE49-F238E27FC236}">
                <a16:creationId xmlns:a16="http://schemas.microsoft.com/office/drawing/2014/main" id="{79DD5C41-2010-4DDA-8FB9-EDBB801EFB68}"/>
              </a:ext>
            </a:extLst>
          </p:cNvPr>
          <p:cNvSpPr txBox="1"/>
          <p:nvPr/>
        </p:nvSpPr>
        <p:spPr>
          <a:xfrm>
            <a:off x="3951391" y="2738871"/>
            <a:ext cx="7176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ยื่นคำขอ</a:t>
            </a:r>
          </a:p>
        </p:txBody>
      </p:sp>
      <p:sp>
        <p:nvSpPr>
          <p:cNvPr id="64" name="กล่องข้อความ 63">
            <a:extLst>
              <a:ext uri="{FF2B5EF4-FFF2-40B4-BE49-F238E27FC236}">
                <a16:creationId xmlns:a16="http://schemas.microsoft.com/office/drawing/2014/main" id="{E19949DA-EE88-4B3D-8A93-859A738F4043}"/>
              </a:ext>
            </a:extLst>
          </p:cNvPr>
          <p:cNvSpPr txBox="1"/>
          <p:nvPr/>
        </p:nvSpPr>
        <p:spPr>
          <a:xfrm>
            <a:off x="3207469" y="3313648"/>
            <a:ext cx="88601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ผ่าน</a:t>
            </a:r>
          </a:p>
        </p:txBody>
      </p:sp>
      <p:sp>
        <p:nvSpPr>
          <p:cNvPr id="66" name="กล่องข้อความ 65">
            <a:extLst>
              <a:ext uri="{FF2B5EF4-FFF2-40B4-BE49-F238E27FC236}">
                <a16:creationId xmlns:a16="http://schemas.microsoft.com/office/drawing/2014/main" id="{B2CA4A94-BC70-48E4-A9B2-C4CEB8176E11}"/>
              </a:ext>
            </a:extLst>
          </p:cNvPr>
          <p:cNvSpPr txBox="1"/>
          <p:nvPr/>
        </p:nvSpPr>
        <p:spPr>
          <a:xfrm>
            <a:off x="2261374" y="5097189"/>
            <a:ext cx="1932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หนังสือรับรองที่มี</a:t>
            </a:r>
            <a:b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ภาพลายเซ็นนายทะเบียน</a:t>
            </a:r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,QR Code</a:t>
            </a:r>
            <a:r>
              <a:rPr lang="th-TH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และมี</a:t>
            </a:r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digital signature </a:t>
            </a:r>
            <a:r>
              <a:rPr lang="th-TH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กำกับ</a:t>
            </a:r>
          </a:p>
        </p:txBody>
      </p:sp>
      <p:sp>
        <p:nvSpPr>
          <p:cNvPr id="68" name="กล่องข้อความ 67">
            <a:extLst>
              <a:ext uri="{FF2B5EF4-FFF2-40B4-BE49-F238E27FC236}">
                <a16:creationId xmlns:a16="http://schemas.microsoft.com/office/drawing/2014/main" id="{7CCDB9BD-B8CF-4C7E-847E-CD0DAF486542}"/>
              </a:ext>
            </a:extLst>
          </p:cNvPr>
          <p:cNvSpPr txBox="1"/>
          <p:nvPr/>
        </p:nvSpPr>
        <p:spPr>
          <a:xfrm>
            <a:off x="5998381" y="2008768"/>
            <a:ext cx="136915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สรรพากรเรียกตรวจสอบ</a:t>
            </a:r>
          </a:p>
        </p:txBody>
      </p:sp>
      <p:grpSp>
        <p:nvGrpSpPr>
          <p:cNvPr id="13" name="กลุ่ม 12">
            <a:extLst>
              <a:ext uri="{FF2B5EF4-FFF2-40B4-BE49-F238E27FC236}">
                <a16:creationId xmlns:a16="http://schemas.microsoft.com/office/drawing/2014/main" id="{231115F6-CFAA-4657-A7C5-48CC859D990C}"/>
              </a:ext>
            </a:extLst>
          </p:cNvPr>
          <p:cNvGrpSpPr/>
          <p:nvPr/>
        </p:nvGrpSpPr>
        <p:grpSpPr>
          <a:xfrm>
            <a:off x="139489" y="3436997"/>
            <a:ext cx="1450970" cy="2179566"/>
            <a:chOff x="185986" y="3365775"/>
            <a:chExt cx="1934626" cy="2906087"/>
          </a:xfrm>
        </p:grpSpPr>
        <p:sp>
          <p:nvSpPr>
            <p:cNvPr id="12" name="สี่เหลี่ยมผืนผ้า 11">
              <a:extLst>
                <a:ext uri="{FF2B5EF4-FFF2-40B4-BE49-F238E27FC236}">
                  <a16:creationId xmlns:a16="http://schemas.microsoft.com/office/drawing/2014/main" id="{5E2F88C7-6D85-48FB-BF91-FED6D6B066E4}"/>
                </a:ext>
              </a:extLst>
            </p:cNvPr>
            <p:cNvSpPr/>
            <p:nvPr/>
          </p:nvSpPr>
          <p:spPr>
            <a:xfrm>
              <a:off x="286327" y="3365775"/>
              <a:ext cx="1719527" cy="2868770"/>
            </a:xfrm>
            <a:prstGeom prst="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2100"/>
            </a:p>
          </p:txBody>
        </p:sp>
        <p:grpSp>
          <p:nvGrpSpPr>
            <p:cNvPr id="7" name="กลุ่ม 6">
              <a:extLst>
                <a:ext uri="{FF2B5EF4-FFF2-40B4-BE49-F238E27FC236}">
                  <a16:creationId xmlns:a16="http://schemas.microsoft.com/office/drawing/2014/main" id="{F82F7A4B-C819-43A8-BAEA-A6F05241D8A6}"/>
                </a:ext>
              </a:extLst>
            </p:cNvPr>
            <p:cNvGrpSpPr/>
            <p:nvPr/>
          </p:nvGrpSpPr>
          <p:grpSpPr>
            <a:xfrm>
              <a:off x="401085" y="3441763"/>
              <a:ext cx="1719527" cy="916892"/>
              <a:chOff x="492003" y="3297381"/>
              <a:chExt cx="1719527" cy="916892"/>
            </a:xfrm>
          </p:grpSpPr>
          <p:pic>
            <p:nvPicPr>
              <p:cNvPr id="3" name="รูปภาพ 2">
                <a:extLst>
                  <a:ext uri="{FF2B5EF4-FFF2-40B4-BE49-F238E27FC236}">
                    <a16:creationId xmlns:a16="http://schemas.microsoft.com/office/drawing/2014/main" id="{02417417-8CEA-475E-8F1E-E8B4275EC1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2451" y="3297381"/>
                <a:ext cx="1070857" cy="596809"/>
              </a:xfrm>
              <a:prstGeom prst="rect">
                <a:avLst/>
              </a:prstGeom>
            </p:spPr>
          </p:pic>
          <p:sp>
            <p:nvSpPr>
              <p:cNvPr id="34" name="กล่องข้อความ 33">
                <a:extLst>
                  <a:ext uri="{FF2B5EF4-FFF2-40B4-BE49-F238E27FC236}">
                    <a16:creationId xmlns:a16="http://schemas.microsoft.com/office/drawing/2014/main" id="{43DBAFA5-5BED-446B-9A25-DD182F19932E}"/>
                  </a:ext>
                </a:extLst>
              </p:cNvPr>
              <p:cNvSpPr txBox="1"/>
              <p:nvPr/>
            </p:nvSpPr>
            <p:spPr>
              <a:xfrm>
                <a:off x="492003" y="3875718"/>
                <a:ext cx="1719527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h-TH" sz="105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ภาพลายเซ็นของทะเบียน</a:t>
                </a:r>
              </a:p>
            </p:txBody>
          </p:sp>
        </p:grpSp>
        <p:grpSp>
          <p:nvGrpSpPr>
            <p:cNvPr id="11" name="กลุ่ม 10">
              <a:extLst>
                <a:ext uri="{FF2B5EF4-FFF2-40B4-BE49-F238E27FC236}">
                  <a16:creationId xmlns:a16="http://schemas.microsoft.com/office/drawing/2014/main" id="{1FCE3F76-8CB2-4730-A743-E7BB6C5F45B3}"/>
                </a:ext>
              </a:extLst>
            </p:cNvPr>
            <p:cNvGrpSpPr/>
            <p:nvPr/>
          </p:nvGrpSpPr>
          <p:grpSpPr>
            <a:xfrm>
              <a:off x="185986" y="4512112"/>
              <a:ext cx="1922129" cy="1759750"/>
              <a:chOff x="230373" y="4325728"/>
              <a:chExt cx="1922129" cy="1759750"/>
            </a:xfrm>
          </p:grpSpPr>
          <p:pic>
            <p:nvPicPr>
              <p:cNvPr id="10" name="รูปภาพ 9">
                <a:extLst>
                  <a:ext uri="{FF2B5EF4-FFF2-40B4-BE49-F238E27FC236}">
                    <a16:creationId xmlns:a16="http://schemas.microsoft.com/office/drawing/2014/main" id="{24B24D28-3927-4A9F-9DC1-41856E188B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2451" y="4325728"/>
                <a:ext cx="897975" cy="897975"/>
              </a:xfrm>
              <a:prstGeom prst="rect">
                <a:avLst/>
              </a:prstGeom>
            </p:spPr>
          </p:pic>
          <p:sp>
            <p:nvSpPr>
              <p:cNvPr id="38" name="กล่องข้อความ 37">
                <a:extLst>
                  <a:ext uri="{FF2B5EF4-FFF2-40B4-BE49-F238E27FC236}">
                    <a16:creationId xmlns:a16="http://schemas.microsoft.com/office/drawing/2014/main" id="{B6B26907-3D27-4062-8484-FF32D9FDC06F}"/>
                  </a:ext>
                </a:extLst>
              </p:cNvPr>
              <p:cNvSpPr txBox="1"/>
              <p:nvPr/>
            </p:nvSpPr>
            <p:spPr>
              <a:xfrm>
                <a:off x="230373" y="5223703"/>
                <a:ext cx="1922129" cy="861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h-TH" sz="1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ระบบ</a:t>
                </a:r>
                <a:r>
                  <a:rPr lang="en-US" sz="1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br>
                  <a:rPr lang="en-US" sz="1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</a:br>
                <a:r>
                  <a:rPr lang="en-US" sz="1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digital signature</a:t>
                </a:r>
                <a:endParaRPr lang="th-TH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cxnSp>
        <p:nvCxnSpPr>
          <p:cNvPr id="18" name="ตัวเชื่อมต่อ: หักมุม 17">
            <a:extLst>
              <a:ext uri="{FF2B5EF4-FFF2-40B4-BE49-F238E27FC236}">
                <a16:creationId xmlns:a16="http://schemas.microsoft.com/office/drawing/2014/main" id="{C7C5D5B4-3B72-4EF9-B5BB-C282B54DFA71}"/>
              </a:ext>
            </a:extLst>
          </p:cNvPr>
          <p:cNvCxnSpPr>
            <a:stCxn id="12" idx="3"/>
            <a:endCxn id="19" idx="1"/>
          </p:cNvCxnSpPr>
          <p:nvPr/>
        </p:nvCxnSpPr>
        <p:spPr>
          <a:xfrm flipV="1">
            <a:off x="1504391" y="3865857"/>
            <a:ext cx="1445413" cy="6469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กลุ่ม 24">
            <a:extLst>
              <a:ext uri="{FF2B5EF4-FFF2-40B4-BE49-F238E27FC236}">
                <a16:creationId xmlns:a16="http://schemas.microsoft.com/office/drawing/2014/main" id="{8B5B46BD-FEA6-4518-814C-6D61C3D29621}"/>
              </a:ext>
            </a:extLst>
          </p:cNvPr>
          <p:cNvGrpSpPr/>
          <p:nvPr/>
        </p:nvGrpSpPr>
        <p:grpSpPr>
          <a:xfrm>
            <a:off x="2949804" y="4559461"/>
            <a:ext cx="555845" cy="555845"/>
            <a:chOff x="3933071" y="4862392"/>
            <a:chExt cx="741127" cy="741127"/>
          </a:xfrm>
        </p:grpSpPr>
        <p:pic>
          <p:nvPicPr>
            <p:cNvPr id="52" name="รูปภาพ 51">
              <a:extLst>
                <a:ext uri="{FF2B5EF4-FFF2-40B4-BE49-F238E27FC236}">
                  <a16:creationId xmlns:a16="http://schemas.microsoft.com/office/drawing/2014/main" id="{E70BD564-A55A-4483-AC35-8366FD08A5F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3071" y="4862392"/>
              <a:ext cx="741127" cy="741127"/>
            </a:xfrm>
            <a:prstGeom prst="rect">
              <a:avLst/>
            </a:prstGeom>
          </p:spPr>
        </p:pic>
        <p:pic>
          <p:nvPicPr>
            <p:cNvPr id="23" name="รูปภาพ 22">
              <a:extLst>
                <a:ext uri="{FF2B5EF4-FFF2-40B4-BE49-F238E27FC236}">
                  <a16:creationId xmlns:a16="http://schemas.microsoft.com/office/drawing/2014/main" id="{20B3316A-5431-420B-B6F0-D1FB29AF8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7415" y="5114037"/>
              <a:ext cx="189832" cy="189832"/>
            </a:xfrm>
            <a:prstGeom prst="rect">
              <a:avLst/>
            </a:prstGeom>
          </p:spPr>
        </p:pic>
        <p:pic>
          <p:nvPicPr>
            <p:cNvPr id="48" name="รูปภาพ 47">
              <a:extLst>
                <a:ext uri="{FF2B5EF4-FFF2-40B4-BE49-F238E27FC236}">
                  <a16:creationId xmlns:a16="http://schemas.microsoft.com/office/drawing/2014/main" id="{7CAA859C-07D0-4E03-8BA5-67CBE95482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backgroundMark x1="96296" y1="26899" x2="96296" y2="26899"/>
                          <a14:backgroundMark x1="86067" y1="26899" x2="86067" y2="2689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174324" y="5293248"/>
              <a:ext cx="477165" cy="265933"/>
            </a:xfrm>
            <a:prstGeom prst="rect">
              <a:avLst/>
            </a:prstGeom>
          </p:spPr>
        </p:pic>
      </p:grpSp>
      <p:pic>
        <p:nvPicPr>
          <p:cNvPr id="69" name="รูปภาพ 68">
            <a:extLst>
              <a:ext uri="{FF2B5EF4-FFF2-40B4-BE49-F238E27FC236}">
                <a16:creationId xmlns:a16="http://schemas.microsoft.com/office/drawing/2014/main" id="{44A087C9-BC01-402F-8145-74710AB4F0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3787" y="4622206"/>
            <a:ext cx="156626" cy="151880"/>
          </a:xfrm>
          <a:prstGeom prst="rect">
            <a:avLst/>
          </a:prstGeom>
        </p:spPr>
      </p:pic>
      <p:cxnSp>
        <p:nvCxnSpPr>
          <p:cNvPr id="29" name="ตัวเชื่อมต่อ: หักมุม 28">
            <a:extLst>
              <a:ext uri="{FF2B5EF4-FFF2-40B4-BE49-F238E27FC236}">
                <a16:creationId xmlns:a16="http://schemas.microsoft.com/office/drawing/2014/main" id="{C62DB987-0870-4E9D-977E-E989414EA3D4}"/>
              </a:ext>
            </a:extLst>
          </p:cNvPr>
          <p:cNvCxnSpPr>
            <a:stCxn id="43" idx="0"/>
            <a:endCxn id="15" idx="1"/>
          </p:cNvCxnSpPr>
          <p:nvPr/>
        </p:nvCxnSpPr>
        <p:spPr>
          <a:xfrm rot="16200000" flipV="1">
            <a:off x="5644784" y="-589650"/>
            <a:ext cx="294629" cy="5168301"/>
          </a:xfrm>
          <a:prstGeom prst="bentConnector3">
            <a:avLst>
              <a:gd name="adj1" fmla="val 158192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เมฆ 26">
            <a:extLst>
              <a:ext uri="{FF2B5EF4-FFF2-40B4-BE49-F238E27FC236}">
                <a16:creationId xmlns:a16="http://schemas.microsoft.com/office/drawing/2014/main" id="{21839AC1-CCC4-4165-BEB7-4C0AC6A596DB}"/>
              </a:ext>
            </a:extLst>
          </p:cNvPr>
          <p:cNvSpPr/>
          <p:nvPr/>
        </p:nvSpPr>
        <p:spPr>
          <a:xfrm>
            <a:off x="5330263" y="1445766"/>
            <a:ext cx="668118" cy="488896"/>
          </a:xfrm>
          <a:prstGeom prst="cloud">
            <a:avLst/>
          </a:prstGeom>
          <a:gradFill>
            <a:gsLst>
              <a:gs pos="0">
                <a:srgbClr val="FFFF00"/>
              </a:gs>
              <a:gs pos="100000">
                <a:srgbClr val="FFFF00"/>
              </a:gs>
              <a:gs pos="100000">
                <a:schemeClr val="dk1">
                  <a:tint val="55000"/>
                  <a:satMod val="140000"/>
                </a:schemeClr>
              </a:gs>
            </a:gsLst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50" dirty="0"/>
              <a:t>API</a:t>
            </a:r>
            <a:endParaRPr lang="th-TH" sz="1350" dirty="0"/>
          </a:p>
        </p:txBody>
      </p:sp>
      <p:sp>
        <p:nvSpPr>
          <p:cNvPr id="61" name="กล่องข้อความ 60">
            <a:extLst>
              <a:ext uri="{FF2B5EF4-FFF2-40B4-BE49-F238E27FC236}">
                <a16:creationId xmlns:a16="http://schemas.microsoft.com/office/drawing/2014/main" id="{DD5DEB49-5281-4CCA-95A0-2B112413DC55}"/>
              </a:ext>
            </a:extLst>
          </p:cNvPr>
          <p:cNvSpPr txBox="1"/>
          <p:nvPr/>
        </p:nvSpPr>
        <p:spPr>
          <a:xfrm>
            <a:off x="6766884" y="1464449"/>
            <a:ext cx="156017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ดึงข้อมูลการยื่นรับรองหลักสูตรฯ จากเลขทะเบียนนิติบุคคล</a:t>
            </a:r>
          </a:p>
        </p:txBody>
      </p:sp>
      <p:sp>
        <p:nvSpPr>
          <p:cNvPr id="67" name="กล่องข้อความ 66">
            <a:extLst>
              <a:ext uri="{FF2B5EF4-FFF2-40B4-BE49-F238E27FC236}">
                <a16:creationId xmlns:a16="http://schemas.microsoft.com/office/drawing/2014/main" id="{819C1238-F73B-4931-8F0C-62C1D7A2C343}"/>
              </a:ext>
            </a:extLst>
          </p:cNvPr>
          <p:cNvSpPr txBox="1"/>
          <p:nvPr/>
        </p:nvSpPr>
        <p:spPr>
          <a:xfrm>
            <a:off x="1004455" y="989615"/>
            <a:ext cx="768927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100" b="1" dirty="0">
                <a:solidFill>
                  <a:srgbClr val="C00000"/>
                </a:solidFill>
              </a:rPr>
              <a:t>ผังกระบวนการออกหนังสือรับรองหลักสูตรและค่าใช้จ่ายฯ ที่กรมคาดหวัง</a:t>
            </a:r>
          </a:p>
        </p:txBody>
      </p:sp>
      <p:sp>
        <p:nvSpPr>
          <p:cNvPr id="39" name="สี่เหลี่ยมผืนผ้า 38">
            <a:extLst>
              <a:ext uri="{FF2B5EF4-FFF2-40B4-BE49-F238E27FC236}">
                <a16:creationId xmlns:a16="http://schemas.microsoft.com/office/drawing/2014/main" id="{EBCF037F-6193-4684-AAC3-F0B4F4C92334}"/>
              </a:ext>
            </a:extLst>
          </p:cNvPr>
          <p:cNvSpPr/>
          <p:nvPr/>
        </p:nvSpPr>
        <p:spPr>
          <a:xfrm>
            <a:off x="6239437" y="2215179"/>
            <a:ext cx="877738" cy="447607"/>
          </a:xfrm>
          <a:prstGeom prst="rect">
            <a:avLst/>
          </a:prstGeom>
          <a:solidFill>
            <a:srgbClr val="BC9D44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05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อัพ</a:t>
            </a:r>
            <a:r>
              <a:rPr lang="th-TH" sz="10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โหลดไฟล์หนังสือรับรอง</a:t>
            </a:r>
          </a:p>
        </p:txBody>
      </p:sp>
      <p:cxnSp>
        <p:nvCxnSpPr>
          <p:cNvPr id="40" name="ลูกศรเชื่อมต่อแบบตรง 39">
            <a:extLst>
              <a:ext uri="{FF2B5EF4-FFF2-40B4-BE49-F238E27FC236}">
                <a16:creationId xmlns:a16="http://schemas.microsoft.com/office/drawing/2014/main" id="{F7643057-E916-420D-9030-3771AE466DF8}"/>
              </a:ext>
            </a:extLst>
          </p:cNvPr>
          <p:cNvCxnSpPr>
            <a:cxnSpLocks/>
            <a:stCxn id="39" idx="3"/>
            <a:endCxn id="43" idx="1"/>
          </p:cNvCxnSpPr>
          <p:nvPr/>
        </p:nvCxnSpPr>
        <p:spPr>
          <a:xfrm flipV="1">
            <a:off x="7117175" y="2429722"/>
            <a:ext cx="820205" cy="92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0" name="กลุ่ม 19">
            <a:extLst>
              <a:ext uri="{FF2B5EF4-FFF2-40B4-BE49-F238E27FC236}">
                <a16:creationId xmlns:a16="http://schemas.microsoft.com/office/drawing/2014/main" id="{DBBDFF7E-6DD2-43FE-8E13-7309A5555166}"/>
              </a:ext>
            </a:extLst>
          </p:cNvPr>
          <p:cNvGrpSpPr/>
          <p:nvPr/>
        </p:nvGrpSpPr>
        <p:grpSpPr>
          <a:xfrm>
            <a:off x="6255628" y="2564716"/>
            <a:ext cx="281727" cy="281727"/>
            <a:chOff x="8724861" y="2906973"/>
            <a:chExt cx="375636" cy="375636"/>
          </a:xfrm>
        </p:grpSpPr>
        <p:grpSp>
          <p:nvGrpSpPr>
            <p:cNvPr id="42" name="กลุ่ม 41">
              <a:extLst>
                <a:ext uri="{FF2B5EF4-FFF2-40B4-BE49-F238E27FC236}">
                  <a16:creationId xmlns:a16="http://schemas.microsoft.com/office/drawing/2014/main" id="{4B624F61-AE0A-4D03-97F5-4246E3B07C9D}"/>
                </a:ext>
              </a:extLst>
            </p:cNvPr>
            <p:cNvGrpSpPr/>
            <p:nvPr/>
          </p:nvGrpSpPr>
          <p:grpSpPr>
            <a:xfrm>
              <a:off x="8724861" y="2906973"/>
              <a:ext cx="375636" cy="375636"/>
              <a:chOff x="3933071" y="4862392"/>
              <a:chExt cx="741127" cy="741127"/>
            </a:xfrm>
          </p:grpSpPr>
          <p:pic>
            <p:nvPicPr>
              <p:cNvPr id="44" name="รูปภาพ 43">
                <a:extLst>
                  <a:ext uri="{FF2B5EF4-FFF2-40B4-BE49-F238E27FC236}">
                    <a16:creationId xmlns:a16="http://schemas.microsoft.com/office/drawing/2014/main" id="{6E65427E-9C71-47EA-8CC9-C6B547F771E4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3933071" y="4862392"/>
                <a:ext cx="741127" cy="741127"/>
              </a:xfrm>
              <a:prstGeom prst="rect">
                <a:avLst/>
              </a:prstGeom>
            </p:spPr>
          </p:pic>
          <p:pic>
            <p:nvPicPr>
              <p:cNvPr id="46" name="รูปภาพ 45">
                <a:extLst>
                  <a:ext uri="{FF2B5EF4-FFF2-40B4-BE49-F238E27FC236}">
                    <a16:creationId xmlns:a16="http://schemas.microsoft.com/office/drawing/2014/main" id="{DD68E091-D96C-48BB-820B-821E4FFD14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7415" y="5114037"/>
                <a:ext cx="189832" cy="189832"/>
              </a:xfrm>
              <a:prstGeom prst="rect">
                <a:avLst/>
              </a:prstGeom>
            </p:spPr>
          </p:pic>
          <p:pic>
            <p:nvPicPr>
              <p:cNvPr id="47" name="รูปภาพ 46">
                <a:extLst>
                  <a:ext uri="{FF2B5EF4-FFF2-40B4-BE49-F238E27FC236}">
                    <a16:creationId xmlns:a16="http://schemas.microsoft.com/office/drawing/2014/main" id="{D9423D38-C1CC-4155-A61D-8CCBBDF826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10000" b="90000" l="10000" r="90000">
                            <a14:backgroundMark x1="96296" y1="26899" x2="96296" y2="26899"/>
                            <a14:backgroundMark x1="86067" y1="26899" x2="86067" y2="26899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174324" y="5293248"/>
                <a:ext cx="477165" cy="265933"/>
              </a:xfrm>
              <a:prstGeom prst="rect">
                <a:avLst/>
              </a:prstGeom>
            </p:spPr>
          </p:pic>
        </p:grpSp>
        <p:pic>
          <p:nvPicPr>
            <p:cNvPr id="49" name="รูปภาพ 48">
              <a:extLst>
                <a:ext uri="{FF2B5EF4-FFF2-40B4-BE49-F238E27FC236}">
                  <a16:creationId xmlns:a16="http://schemas.microsoft.com/office/drawing/2014/main" id="{BDE10805-33A2-4955-9894-7EEAA83F855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806833" y="2962999"/>
              <a:ext cx="105846" cy="102639"/>
            </a:xfrm>
            <a:prstGeom prst="rect">
              <a:avLst/>
            </a:prstGeom>
          </p:spPr>
        </p:pic>
      </p:grpSp>
      <p:grpSp>
        <p:nvGrpSpPr>
          <p:cNvPr id="57" name="กลุ่ม 56">
            <a:extLst>
              <a:ext uri="{FF2B5EF4-FFF2-40B4-BE49-F238E27FC236}">
                <a16:creationId xmlns:a16="http://schemas.microsoft.com/office/drawing/2014/main" id="{E694D9B0-6122-40B4-A790-0F99A940D3F8}"/>
              </a:ext>
            </a:extLst>
          </p:cNvPr>
          <p:cNvGrpSpPr/>
          <p:nvPr/>
        </p:nvGrpSpPr>
        <p:grpSpPr>
          <a:xfrm>
            <a:off x="6513041" y="2572860"/>
            <a:ext cx="281727" cy="281727"/>
            <a:chOff x="8724861" y="2906973"/>
            <a:chExt cx="375636" cy="375636"/>
          </a:xfrm>
        </p:grpSpPr>
        <p:grpSp>
          <p:nvGrpSpPr>
            <p:cNvPr id="58" name="กลุ่ม 57">
              <a:extLst>
                <a:ext uri="{FF2B5EF4-FFF2-40B4-BE49-F238E27FC236}">
                  <a16:creationId xmlns:a16="http://schemas.microsoft.com/office/drawing/2014/main" id="{7B0A2CEE-61AC-449D-A7C8-CD4B2512221F}"/>
                </a:ext>
              </a:extLst>
            </p:cNvPr>
            <p:cNvGrpSpPr/>
            <p:nvPr/>
          </p:nvGrpSpPr>
          <p:grpSpPr>
            <a:xfrm>
              <a:off x="8724861" y="2906973"/>
              <a:ext cx="375636" cy="375636"/>
              <a:chOff x="3933071" y="4862392"/>
              <a:chExt cx="741127" cy="741127"/>
            </a:xfrm>
          </p:grpSpPr>
          <p:pic>
            <p:nvPicPr>
              <p:cNvPr id="60" name="รูปภาพ 59">
                <a:extLst>
                  <a:ext uri="{FF2B5EF4-FFF2-40B4-BE49-F238E27FC236}">
                    <a16:creationId xmlns:a16="http://schemas.microsoft.com/office/drawing/2014/main" id="{AA5B03D9-1B23-4ADC-9517-6110144133BD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3933071" y="4862392"/>
                <a:ext cx="741127" cy="741127"/>
              </a:xfrm>
              <a:prstGeom prst="rect">
                <a:avLst/>
              </a:prstGeom>
            </p:spPr>
          </p:pic>
          <p:pic>
            <p:nvPicPr>
              <p:cNvPr id="65" name="รูปภาพ 64">
                <a:extLst>
                  <a:ext uri="{FF2B5EF4-FFF2-40B4-BE49-F238E27FC236}">
                    <a16:creationId xmlns:a16="http://schemas.microsoft.com/office/drawing/2014/main" id="{C4B202E6-7999-40DD-BD05-F8312538CA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7415" y="5114037"/>
                <a:ext cx="189832" cy="189832"/>
              </a:xfrm>
              <a:prstGeom prst="rect">
                <a:avLst/>
              </a:prstGeom>
            </p:spPr>
          </p:pic>
          <p:pic>
            <p:nvPicPr>
              <p:cNvPr id="70" name="รูปภาพ 69">
                <a:extLst>
                  <a:ext uri="{FF2B5EF4-FFF2-40B4-BE49-F238E27FC236}">
                    <a16:creationId xmlns:a16="http://schemas.microsoft.com/office/drawing/2014/main" id="{35E42CD3-9850-40B7-8036-4C678A30D0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10000" b="90000" l="10000" r="90000">
                            <a14:backgroundMark x1="96296" y1="26899" x2="96296" y2="26899"/>
                            <a14:backgroundMark x1="86067" y1="26899" x2="86067" y2="26899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174324" y="5293248"/>
                <a:ext cx="477165" cy="265933"/>
              </a:xfrm>
              <a:prstGeom prst="rect">
                <a:avLst/>
              </a:prstGeom>
            </p:spPr>
          </p:pic>
        </p:grpSp>
        <p:pic>
          <p:nvPicPr>
            <p:cNvPr id="59" name="รูปภาพ 58">
              <a:extLst>
                <a:ext uri="{FF2B5EF4-FFF2-40B4-BE49-F238E27FC236}">
                  <a16:creationId xmlns:a16="http://schemas.microsoft.com/office/drawing/2014/main" id="{98E61AEC-032B-45A0-B81A-4510D02F0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806833" y="2962999"/>
              <a:ext cx="105846" cy="102639"/>
            </a:xfrm>
            <a:prstGeom prst="rect">
              <a:avLst/>
            </a:prstGeom>
          </p:spPr>
        </p:pic>
      </p:grpSp>
      <p:grpSp>
        <p:nvGrpSpPr>
          <p:cNvPr id="71" name="กลุ่ม 70">
            <a:extLst>
              <a:ext uri="{FF2B5EF4-FFF2-40B4-BE49-F238E27FC236}">
                <a16:creationId xmlns:a16="http://schemas.microsoft.com/office/drawing/2014/main" id="{A66D1D7E-76B9-4D8F-9484-B6F5194C66ED}"/>
              </a:ext>
            </a:extLst>
          </p:cNvPr>
          <p:cNvGrpSpPr/>
          <p:nvPr/>
        </p:nvGrpSpPr>
        <p:grpSpPr>
          <a:xfrm>
            <a:off x="6789596" y="2572860"/>
            <a:ext cx="281727" cy="281727"/>
            <a:chOff x="8724861" y="2906973"/>
            <a:chExt cx="375636" cy="375636"/>
          </a:xfrm>
        </p:grpSpPr>
        <p:grpSp>
          <p:nvGrpSpPr>
            <p:cNvPr id="72" name="กลุ่ม 71">
              <a:extLst>
                <a:ext uri="{FF2B5EF4-FFF2-40B4-BE49-F238E27FC236}">
                  <a16:creationId xmlns:a16="http://schemas.microsoft.com/office/drawing/2014/main" id="{8C57CB73-D66B-4968-91C3-ABF39D71B503}"/>
                </a:ext>
              </a:extLst>
            </p:cNvPr>
            <p:cNvGrpSpPr/>
            <p:nvPr/>
          </p:nvGrpSpPr>
          <p:grpSpPr>
            <a:xfrm>
              <a:off x="8724861" y="2906973"/>
              <a:ext cx="375636" cy="375636"/>
              <a:chOff x="3933071" y="4862392"/>
              <a:chExt cx="741127" cy="741127"/>
            </a:xfrm>
          </p:grpSpPr>
          <p:pic>
            <p:nvPicPr>
              <p:cNvPr id="74" name="รูปภาพ 73">
                <a:extLst>
                  <a:ext uri="{FF2B5EF4-FFF2-40B4-BE49-F238E27FC236}">
                    <a16:creationId xmlns:a16="http://schemas.microsoft.com/office/drawing/2014/main" id="{7CED9BA8-2F1E-497D-92CF-1A8436DA9982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3933071" y="4862392"/>
                <a:ext cx="741127" cy="741127"/>
              </a:xfrm>
              <a:prstGeom prst="rect">
                <a:avLst/>
              </a:prstGeom>
            </p:spPr>
          </p:pic>
          <p:pic>
            <p:nvPicPr>
              <p:cNvPr id="75" name="รูปภาพ 74">
                <a:extLst>
                  <a:ext uri="{FF2B5EF4-FFF2-40B4-BE49-F238E27FC236}">
                    <a16:creationId xmlns:a16="http://schemas.microsoft.com/office/drawing/2014/main" id="{0861A179-91E6-42D1-A36A-7AD64C2E59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7415" y="5114037"/>
                <a:ext cx="189832" cy="189832"/>
              </a:xfrm>
              <a:prstGeom prst="rect">
                <a:avLst/>
              </a:prstGeom>
            </p:spPr>
          </p:pic>
          <p:pic>
            <p:nvPicPr>
              <p:cNvPr id="76" name="รูปภาพ 75">
                <a:extLst>
                  <a:ext uri="{FF2B5EF4-FFF2-40B4-BE49-F238E27FC236}">
                    <a16:creationId xmlns:a16="http://schemas.microsoft.com/office/drawing/2014/main" id="{6090055F-A2B5-4ECB-9BE3-178AE75511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10000" b="90000" l="10000" r="90000">
                            <a14:backgroundMark x1="96296" y1="26899" x2="96296" y2="26899"/>
                            <a14:backgroundMark x1="86067" y1="26899" x2="86067" y2="26899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174324" y="5293248"/>
                <a:ext cx="477165" cy="265933"/>
              </a:xfrm>
              <a:prstGeom prst="rect">
                <a:avLst/>
              </a:prstGeom>
            </p:spPr>
          </p:pic>
        </p:grpSp>
        <p:pic>
          <p:nvPicPr>
            <p:cNvPr id="73" name="รูปภาพ 72">
              <a:extLst>
                <a:ext uri="{FF2B5EF4-FFF2-40B4-BE49-F238E27FC236}">
                  <a16:creationId xmlns:a16="http://schemas.microsoft.com/office/drawing/2014/main" id="{D815F101-0C96-4289-A54E-2E642883B3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806833" y="2962999"/>
              <a:ext cx="105846" cy="102639"/>
            </a:xfrm>
            <a:prstGeom prst="rect">
              <a:avLst/>
            </a:prstGeom>
          </p:spPr>
        </p:pic>
      </p:grpSp>
      <p:cxnSp>
        <p:nvCxnSpPr>
          <p:cNvPr id="77" name="ตัวเชื่อมต่อ: หักมุม 76">
            <a:extLst>
              <a:ext uri="{FF2B5EF4-FFF2-40B4-BE49-F238E27FC236}">
                <a16:creationId xmlns:a16="http://schemas.microsoft.com/office/drawing/2014/main" id="{CBF4DF9B-E312-4951-B185-2E5DA6D7970F}"/>
              </a:ext>
            </a:extLst>
          </p:cNvPr>
          <p:cNvCxnSpPr>
            <a:cxnSpLocks/>
          </p:cNvCxnSpPr>
          <p:nvPr/>
        </p:nvCxnSpPr>
        <p:spPr>
          <a:xfrm flipV="1">
            <a:off x="3663008" y="2691859"/>
            <a:ext cx="1669473" cy="465698"/>
          </a:xfrm>
          <a:prstGeom prst="bentConnector3">
            <a:avLst>
              <a:gd name="adj1" fmla="val 99793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9" name="กล่องข้อความ 78">
            <a:extLst>
              <a:ext uri="{FF2B5EF4-FFF2-40B4-BE49-F238E27FC236}">
                <a16:creationId xmlns:a16="http://schemas.microsoft.com/office/drawing/2014/main" id="{2DA4348A-ADCB-4A35-ACE9-CEC8DCAE73DF}"/>
              </a:ext>
            </a:extLst>
          </p:cNvPr>
          <p:cNvSpPr txBox="1"/>
          <p:nvPr/>
        </p:nvSpPr>
        <p:spPr>
          <a:xfrm>
            <a:off x="3793948" y="3164847"/>
            <a:ext cx="187037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ดาวน์โหลดหนังสือรับรอง</a:t>
            </a:r>
          </a:p>
        </p:txBody>
      </p:sp>
    </p:spTree>
    <p:extLst>
      <p:ext uri="{BB962C8B-B14F-4D97-AF65-F5344CB8AC3E}">
        <p14:creationId xmlns:p14="http://schemas.microsoft.com/office/powerpoint/2010/main" val="49199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5" grpId="0" animBg="1"/>
      <p:bldP spid="43" grpId="0" animBg="1"/>
      <p:bldP spid="62" grpId="0"/>
      <p:bldP spid="63" grpId="0"/>
      <p:bldP spid="64" grpId="0"/>
      <p:bldP spid="66" grpId="0"/>
      <p:bldP spid="68" grpId="0"/>
      <p:bldP spid="27" grpId="0" animBg="1"/>
      <p:bldP spid="61" grpId="0"/>
      <p:bldP spid="39" grpId="0" animBg="1"/>
      <p:bldP spid="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500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สี่เหลี่ยมผืนผ้า 6"/>
          <p:cNvSpPr/>
          <p:nvPr/>
        </p:nvSpPr>
        <p:spPr>
          <a:xfrm>
            <a:off x="0" y="6444044"/>
            <a:ext cx="1334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Ex.</a:t>
            </a:r>
            <a:r>
              <a:rPr lang="th-TH" sz="1800" dirty="0"/>
              <a:t> สมุทรปราการ</a:t>
            </a:r>
            <a:endParaRPr lang="th-TH" sz="1600" dirty="0"/>
          </a:p>
        </p:txBody>
      </p:sp>
      <p:cxnSp>
        <p:nvCxnSpPr>
          <p:cNvPr id="5" name="ลูกศรเชื่อมต่อแบบตรง 4"/>
          <p:cNvCxnSpPr/>
          <p:nvPr/>
        </p:nvCxnSpPr>
        <p:spPr>
          <a:xfrm flipH="1">
            <a:off x="7416316" y="3573016"/>
            <a:ext cx="504056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19050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10347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E317B56-0E54-4B2B-921A-998148250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การปรับปรุงระบบในปี 2563</a:t>
            </a:r>
            <a:endParaRPr lang="en-US" dirty="0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9EB73104-889A-4D2F-B5B5-765E91E7F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/>
              <a:t>เริ่มใช้เมื่อไร</a:t>
            </a:r>
          </a:p>
          <a:p>
            <a:pPr lvl="1"/>
            <a:r>
              <a:rPr lang="en-US" dirty="0"/>
              <a:t>GenericV9</a:t>
            </a:r>
            <a:r>
              <a:rPr lang="th-TH" dirty="0"/>
              <a:t>  เริ่มใช้  มกราคม 63</a:t>
            </a:r>
          </a:p>
          <a:p>
            <a:pPr lvl="1"/>
            <a:r>
              <a:rPr lang="th-TH" dirty="0"/>
              <a:t>ระบบลายเซ็นดิจิทัล อย่างช้า ตุลาคม 63</a:t>
            </a:r>
          </a:p>
          <a:p>
            <a:r>
              <a:rPr lang="th-TH" dirty="0"/>
              <a:t>สิ่งที่หน่วยงานต้องเตรียม</a:t>
            </a:r>
          </a:p>
          <a:p>
            <a:pPr lvl="1"/>
            <a:r>
              <a:rPr lang="th-TH" dirty="0"/>
              <a:t>ไฟล์ภาพสแกน ลายเซ็นผู้อำนวยการ </a:t>
            </a:r>
            <a:r>
              <a:rPr lang="th-TH" b="0" dirty="0"/>
              <a:t> ขนาด 220 </a:t>
            </a:r>
            <a:r>
              <a:rPr lang="en-US" b="0" dirty="0"/>
              <a:t>x 60 px </a:t>
            </a:r>
            <a:r>
              <a:rPr lang="th-TH" b="0" dirty="0"/>
              <a:t>ที่มีพื้นหลังเป็นสีขาว และชนิดไฟล์ </a:t>
            </a:r>
            <a:r>
              <a:rPr lang="en-US" b="0" dirty="0"/>
              <a:t>jpg </a:t>
            </a:r>
            <a:r>
              <a:rPr lang="th-TH" b="0" dirty="0"/>
              <a:t>เท่านั้น</a:t>
            </a:r>
          </a:p>
          <a:p>
            <a:pPr lvl="1"/>
            <a:r>
              <a:rPr lang="th-TH" b="0" dirty="0"/>
              <a:t>แจ้งผู้ดูแลระบบของหน่วยงาน </a:t>
            </a:r>
            <a:r>
              <a:rPr lang="en-US" b="0" dirty="0"/>
              <a:t>Import </a:t>
            </a:r>
            <a:r>
              <a:rPr lang="th-TH" b="0" dirty="0"/>
              <a:t>ลายเซ็นผู้อำนวยการ</a:t>
            </a:r>
            <a:r>
              <a:rPr lang="en-US" b="0" dirty="0"/>
              <a:t> </a:t>
            </a:r>
            <a:r>
              <a:rPr lang="th-TH" b="0" dirty="0"/>
              <a:t>เข้าไปที่ระบบกำหนดสิทธิ์ฯ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6229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3088262" y="2967335"/>
            <a:ext cx="29674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จบการนำเสนอ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09" y="1"/>
            <a:ext cx="92007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222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40" y="706109"/>
            <a:ext cx="8647113" cy="587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สี่เหลี่ยมผืนผ้า 5"/>
          <p:cNvSpPr/>
          <p:nvPr/>
        </p:nvSpPr>
        <p:spPr>
          <a:xfrm>
            <a:off x="138753" y="6517164"/>
            <a:ext cx="986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Ex.</a:t>
            </a:r>
            <a:r>
              <a:rPr lang="th-TH" sz="1800" dirty="0"/>
              <a:t> เพชรบุรี</a:t>
            </a:r>
            <a:endParaRPr lang="th-TH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40" y="388908"/>
            <a:ext cx="11430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4000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692696"/>
            <a:ext cx="8490842" cy="503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สี่เหลี่ยมผืนผ้า 5"/>
          <p:cNvSpPr/>
          <p:nvPr/>
        </p:nvSpPr>
        <p:spPr>
          <a:xfrm>
            <a:off x="138753" y="6021288"/>
            <a:ext cx="986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Ex.</a:t>
            </a:r>
            <a:r>
              <a:rPr lang="th-TH" sz="1800" dirty="0"/>
              <a:t> เพชรบุรี</a:t>
            </a:r>
            <a:endParaRPr lang="th-TH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27945"/>
            <a:ext cx="24384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2917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0"/>
            <a:ext cx="7980363" cy="687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8987748"/>
      </p:ext>
    </p:extLst>
  </p:cSld>
  <p:clrMapOvr>
    <a:masterClrMapping/>
  </p:clrMapOvr>
</p:sld>
</file>

<file path=ppt/theme/theme1.xml><?xml version="1.0" encoding="utf-8"?>
<a:theme xmlns:a="http://schemas.openxmlformats.org/drawingml/2006/main" name="008TGp_BizCom_light">
  <a:themeElements>
    <a:clrScheme name="008TGp_BizCom_light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CA3C8"/>
      </a:accent1>
      <a:accent2>
        <a:srgbClr val="FF9900"/>
      </a:accent2>
      <a:accent3>
        <a:srgbClr val="FFFFFF"/>
      </a:accent3>
      <a:accent4>
        <a:srgbClr val="174578"/>
      </a:accent4>
      <a:accent5>
        <a:srgbClr val="ACCEE0"/>
      </a:accent5>
      <a:accent6>
        <a:srgbClr val="E78A00"/>
      </a:accent6>
      <a:hlink>
        <a:srgbClr val="9999FF"/>
      </a:hlink>
      <a:folHlink>
        <a:srgbClr val="969696"/>
      </a:folHlink>
    </a:clrScheme>
    <a:fontScheme name="008TGp_BizCom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008TGp_BizCom_light 1">
        <a:dk1>
          <a:srgbClr val="666699"/>
        </a:dk1>
        <a:lt1>
          <a:srgbClr val="FFFFFF"/>
        </a:lt1>
        <a:dk2>
          <a:srgbClr val="000000"/>
        </a:dk2>
        <a:lt2>
          <a:srgbClr val="F7F4D5"/>
        </a:lt2>
        <a:accent1>
          <a:srgbClr val="72B88E"/>
        </a:accent1>
        <a:accent2>
          <a:srgbClr val="C78DD7"/>
        </a:accent2>
        <a:accent3>
          <a:srgbClr val="FFFFFF"/>
        </a:accent3>
        <a:accent4>
          <a:srgbClr val="565682"/>
        </a:accent4>
        <a:accent5>
          <a:srgbClr val="BCD8C6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8TGp_BizCom_light 2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458F8F"/>
        </a:accent1>
        <a:accent2>
          <a:srgbClr val="CCCC00"/>
        </a:accent2>
        <a:accent3>
          <a:srgbClr val="FFFFFF"/>
        </a:accent3>
        <a:accent4>
          <a:srgbClr val="215978"/>
        </a:accent4>
        <a:accent5>
          <a:srgbClr val="B0C6C6"/>
        </a:accent5>
        <a:accent6>
          <a:srgbClr val="B9B900"/>
        </a:accent6>
        <a:hlink>
          <a:srgbClr val="33CC33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8TGp_BizCom_light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CA3C8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CCEE0"/>
        </a:accent5>
        <a:accent6>
          <a:srgbClr val="E78A00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008TGp_BizCom_light</Template>
  <TotalTime>2024</TotalTime>
  <Words>464</Words>
  <Application>Microsoft Office PowerPoint</Application>
  <PresentationFormat>นำเสนอทางหน้าจอ (4:3)</PresentationFormat>
  <Paragraphs>77</Paragraphs>
  <Slides>51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51</vt:i4>
      </vt:variant>
    </vt:vector>
  </HeadingPairs>
  <TitlesOfParts>
    <vt:vector size="56" baseType="lpstr">
      <vt:lpstr>Angsana New</vt:lpstr>
      <vt:lpstr>Calibri</vt:lpstr>
      <vt:lpstr>Verdana</vt:lpstr>
      <vt:lpstr>Wingdings</vt:lpstr>
      <vt:lpstr>008TGp_BizCom_light</vt:lpstr>
      <vt:lpstr>ระบบส่งเสริมการพัฒนาฝีมือแรงงาน และบริการ e-Service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การปรับปรุงระบบในปี 2563</vt:lpstr>
      <vt:lpstr>การปรับปรุงระบบในปี 2563</vt:lpstr>
      <vt:lpstr>งานนำเสนอ PowerPoint</vt:lpstr>
      <vt:lpstr>งานนำเสนอ PowerPoint</vt:lpstr>
      <vt:lpstr>งานนำเสนอ PowerPoint</vt:lpstr>
      <vt:lpstr>การปรับปรุงระบบในปี 2563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Kraiwit</dc:creator>
  <cp:lastModifiedBy>Kraiwit Ekthammasut</cp:lastModifiedBy>
  <cp:revision>175</cp:revision>
  <dcterms:created xsi:type="dcterms:W3CDTF">2015-07-08T00:43:11Z</dcterms:created>
  <dcterms:modified xsi:type="dcterms:W3CDTF">2019-12-19T13:18:38Z</dcterms:modified>
</cp:coreProperties>
</file>