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60" r:id="rId3"/>
    <p:sldId id="282" r:id="rId4"/>
    <p:sldId id="265" r:id="rId5"/>
    <p:sldId id="312" r:id="rId6"/>
    <p:sldId id="311" r:id="rId7"/>
    <p:sldId id="316" r:id="rId8"/>
    <p:sldId id="321" r:id="rId9"/>
    <p:sldId id="322" r:id="rId10"/>
    <p:sldId id="323" r:id="rId11"/>
    <p:sldId id="324" r:id="rId12"/>
    <p:sldId id="325" r:id="rId13"/>
    <p:sldId id="328" r:id="rId14"/>
    <p:sldId id="329" r:id="rId15"/>
    <p:sldId id="330" r:id="rId16"/>
    <p:sldId id="332" r:id="rId17"/>
    <p:sldId id="334" r:id="rId18"/>
    <p:sldId id="335" r:id="rId19"/>
    <p:sldId id="346" r:id="rId20"/>
    <p:sldId id="336" r:id="rId21"/>
    <p:sldId id="338" r:id="rId22"/>
    <p:sldId id="339" r:id="rId23"/>
    <p:sldId id="337" r:id="rId24"/>
    <p:sldId id="340" r:id="rId25"/>
    <p:sldId id="342" r:id="rId26"/>
    <p:sldId id="343" r:id="rId27"/>
    <p:sldId id="344" r:id="rId28"/>
    <p:sldId id="347" r:id="rId29"/>
    <p:sldId id="348" r:id="rId30"/>
    <p:sldId id="349" r:id="rId31"/>
    <p:sldId id="350" r:id="rId32"/>
    <p:sldId id="351" r:id="rId33"/>
    <p:sldId id="353" r:id="rId34"/>
    <p:sldId id="354" r:id="rId35"/>
    <p:sldId id="355" r:id="rId36"/>
    <p:sldId id="356" r:id="rId37"/>
    <p:sldId id="357" r:id="rId38"/>
    <p:sldId id="358" r:id="rId39"/>
    <p:sldId id="359" r:id="rId40"/>
    <p:sldId id="367" r:id="rId41"/>
    <p:sldId id="368" r:id="rId42"/>
    <p:sldId id="370" r:id="rId43"/>
    <p:sldId id="372" r:id="rId44"/>
    <p:sldId id="373" r:id="rId45"/>
    <p:sldId id="375" r:id="rId46"/>
    <p:sldId id="376" r:id="rId47"/>
    <p:sldId id="377" r:id="rId48"/>
    <p:sldId id="378" r:id="rId49"/>
    <p:sldId id="380" r:id="rId50"/>
    <p:sldId id="382" r:id="rId51"/>
    <p:sldId id="383" r:id="rId52"/>
    <p:sldId id="385" r:id="rId5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504" y="15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บบอิสระ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ตัวแทน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36CD-357A-4D61-ADB5-5D6B3FF237A4}" type="datetimeFigureOut">
              <a:rPr lang="th-TH" smtClean="0"/>
              <a:t>25/01/64</a:t>
            </a:fld>
            <a:endParaRPr lang="th-TH"/>
          </a:p>
        </p:txBody>
      </p:sp>
      <p:sp>
        <p:nvSpPr>
          <p:cNvPr id="19" name="ตัวแทน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7" name="ตัวแทน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7AFB-C2C3-4630-87FD-DF8C237A935A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36CD-357A-4D61-ADB5-5D6B3FF237A4}" type="datetimeFigureOut">
              <a:rPr lang="th-TH" smtClean="0"/>
              <a:t>25/01/64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7AFB-C2C3-4630-87FD-DF8C237A935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36CD-357A-4D61-ADB5-5D6B3FF237A4}" type="datetimeFigureOut">
              <a:rPr lang="th-TH" smtClean="0"/>
              <a:t>25/01/64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7AFB-C2C3-4630-87FD-DF8C237A935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339516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34018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36CD-357A-4D61-ADB5-5D6B3FF237A4}" type="datetimeFigureOut">
              <a:rPr lang="th-TH" smtClean="0"/>
              <a:t>25/01/64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7AFB-C2C3-4630-87FD-DF8C237A935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บบอิสระ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รูปแบบอิสระ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36CD-357A-4D61-ADB5-5D6B3FF237A4}" type="datetimeFigureOut">
              <a:rPr lang="th-TH" smtClean="0"/>
              <a:t>25/01/64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7AFB-C2C3-4630-87FD-DF8C237A935A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36CD-357A-4D61-ADB5-5D6B3FF237A4}" type="datetimeFigureOut">
              <a:rPr lang="th-TH" smtClean="0"/>
              <a:t>25/01/64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7AFB-C2C3-4630-87FD-DF8C237A935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36CD-357A-4D61-ADB5-5D6B3FF237A4}" type="datetimeFigureOut">
              <a:rPr lang="th-TH" smtClean="0"/>
              <a:t>25/01/64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7AFB-C2C3-4630-87FD-DF8C237A935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36CD-357A-4D61-ADB5-5D6B3FF237A4}" type="datetimeFigureOut">
              <a:rPr lang="th-TH" smtClean="0"/>
              <a:t>25/01/64</a:t>
            </a:fld>
            <a:endParaRPr lang="th-TH"/>
          </a:p>
        </p:txBody>
      </p:sp>
      <p:sp>
        <p:nvSpPr>
          <p:cNvPr id="8" name="ตัวแทนหมายเลขภาพนิ่ง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37AFB-C2C3-4630-87FD-DF8C237A935A}" type="slidenum">
              <a:rPr lang="th-TH" smtClean="0"/>
              <a:t>‹#›</a:t>
            </a:fld>
            <a:endParaRPr lang="th-TH"/>
          </a:p>
        </p:txBody>
      </p:sp>
      <p:sp>
        <p:nvSpPr>
          <p:cNvPr id="9" name="ตัวแทนท้ายกระดา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36CD-357A-4D61-ADB5-5D6B3FF237A4}" type="datetimeFigureOut">
              <a:rPr lang="th-TH" smtClean="0"/>
              <a:t>25/01/64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7AFB-C2C3-4630-87FD-DF8C237A935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36CD-357A-4D61-ADB5-5D6B3FF237A4}" type="datetimeFigureOut">
              <a:rPr lang="th-TH" smtClean="0"/>
              <a:t>25/01/64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C437AFB-C2C3-4630-87FD-DF8C237A935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37636CD-357A-4D61-ADB5-5D6B3FF237A4}" type="datetimeFigureOut">
              <a:rPr lang="th-TH" smtClean="0"/>
              <a:t>25/01/64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7AFB-C2C3-4630-87FD-DF8C237A935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รูปแบบอิสระ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รูปแบบอิสระ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ตัวแทนชื่อเรื่อง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แทนข้อความ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แทนวันที่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37636CD-357A-4D61-ADB5-5D6B3FF237A4}" type="datetimeFigureOut">
              <a:rPr lang="th-TH" smtClean="0"/>
              <a:t>25/01/64</a:t>
            </a:fld>
            <a:endParaRPr lang="th-TH"/>
          </a:p>
        </p:txBody>
      </p:sp>
      <p:sp>
        <p:nvSpPr>
          <p:cNvPr id="22" name="ตัวแทน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18" name="ตัวแทน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C437AFB-C2C3-4630-87FD-DF8C237A935A}" type="slidenum">
              <a:rPr lang="th-TH" smtClean="0"/>
              <a:t>‹#›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it.dsd.go.th/~qrcode/qr1/%C3%D0%BA%BA%20Linkage%20Center%20%A1%C3%C1%A1%D2%C3%BB%A1%A4%C3%CD%A7/11.%C3%D2%C2%A1%D2%C3%CA%E8%A7%C1%CD%BA%20Smart%20Card%20Reader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55576" y="3501008"/>
            <a:ext cx="7543800" cy="2592288"/>
          </a:xfrm>
        </p:spPr>
        <p:txBody>
          <a:bodyPr>
            <a:normAutofit/>
          </a:bodyPr>
          <a:lstStyle/>
          <a:p>
            <a:pPr algn="ctr"/>
            <a:r>
              <a:rPr lang="th-TH" sz="5400" dirty="0" smtClean="0">
                <a:solidFill>
                  <a:srgbClr val="0070C0"/>
                </a:solidFill>
                <a:effectLst/>
                <a:latin typeface="TH SarabunPSK" pitchFamily="34" charset="-34"/>
                <a:cs typeface="TH SarabunPSK" pitchFamily="34" charset="-34"/>
              </a:rPr>
              <a:t>การบันทึกข้อมูลผู้เข้ารับการฝึกอบรม</a:t>
            </a:r>
            <a:br>
              <a:rPr lang="th-TH" sz="5400" dirty="0" smtClean="0">
                <a:solidFill>
                  <a:srgbClr val="0070C0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5400" dirty="0" smtClean="0">
                <a:solidFill>
                  <a:srgbClr val="0070C0"/>
                </a:solidFill>
                <a:effectLst/>
                <a:latin typeface="TH SarabunPSK" pitchFamily="34" charset="-34"/>
                <a:cs typeface="TH SarabunPSK" pitchFamily="34" charset="-34"/>
              </a:rPr>
              <a:t>ผ่านเครื่องอ่านบัตรประจำตัวประชาชน</a:t>
            </a:r>
            <a:br>
              <a:rPr lang="th-TH" sz="5400" dirty="0" smtClean="0">
                <a:solidFill>
                  <a:srgbClr val="0070C0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en-US" sz="5400" dirty="0">
                <a:solidFill>
                  <a:srgbClr val="0070C0"/>
                </a:solidFill>
                <a:effectLst/>
                <a:latin typeface="TH SarabunPSK" pitchFamily="34" charset="-34"/>
                <a:cs typeface="TH SarabunPSK" pitchFamily="34" charset="-34"/>
              </a:rPr>
              <a:t>smart card reader</a:t>
            </a:r>
            <a:endParaRPr lang="th-TH" sz="5400" dirty="0">
              <a:solidFill>
                <a:srgbClr val="0070C0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929"/>
            <a:ext cx="9017131" cy="3196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4407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604665"/>
          </a:xfrm>
        </p:spPr>
        <p:txBody>
          <a:bodyPr>
            <a:normAutofit/>
          </a:bodyPr>
          <a:lstStyle/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1.6 กด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Next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ตามขั้นตอนเพื่อติดตั้งโปรแกรม</a:t>
            </a:r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pPr marL="36576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5328591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4850562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 การ</a:t>
              </a:r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ดาวน์โหลด</a:t>
              </a:r>
              <a:r>
                <a:rPr lang="th-TH" altLang="ko-KR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และการติดตั้ง</a:t>
              </a:r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โปรแกรม</a:t>
              </a:r>
              <a:endParaRPr lang="ko-KR" alt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1" name="Group 14">
            <a:extLst>
              <a:ext uri="{FF2B5EF4-FFF2-40B4-BE49-F238E27FC236}">
                <a16:creationId xmlns:a16="http://schemas.microsoft.com/office/drawing/2014/main" xmlns="" id="{CB39397F-D7AC-4C41-AAE1-705466094BD6}"/>
              </a:ext>
            </a:extLst>
          </p:cNvPr>
          <p:cNvGrpSpPr/>
          <p:nvPr/>
        </p:nvGrpSpPr>
        <p:grpSpPr>
          <a:xfrm>
            <a:off x="951519" y="1484784"/>
            <a:ext cx="6644817" cy="4680520"/>
            <a:chOff x="446583" y="2586297"/>
            <a:chExt cx="3960000" cy="3328923"/>
          </a:xfrm>
        </p:grpSpPr>
        <p:pic>
          <p:nvPicPr>
            <p:cNvPr id="12" name="รูปภาพ 15" descr="messageImage_1565688598282">
              <a:extLst>
                <a:ext uri="{FF2B5EF4-FFF2-40B4-BE49-F238E27FC236}">
                  <a16:creationId xmlns:a16="http://schemas.microsoft.com/office/drawing/2014/main" xmlns="" id="{8BD46300-6663-4AD0-9192-86B4D3285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83" y="2586297"/>
              <a:ext cx="3960000" cy="3328923"/>
            </a:xfrm>
            <a:prstGeom prst="rect">
              <a:avLst/>
            </a:prstGeom>
            <a:noFill/>
          </p:spPr>
        </p:pic>
        <p:sp>
          <p:nvSpPr>
            <p:cNvPr id="13" name="สี่เหลี่ยมผืนผ้า 1">
              <a:extLst>
                <a:ext uri="{FF2B5EF4-FFF2-40B4-BE49-F238E27FC236}">
                  <a16:creationId xmlns:a16="http://schemas.microsoft.com/office/drawing/2014/main" xmlns="" id="{76774008-487E-490C-896A-1A0CEABD7F8D}"/>
                </a:ext>
              </a:extLst>
            </p:cNvPr>
            <p:cNvSpPr/>
            <p:nvPr/>
          </p:nvSpPr>
          <p:spPr>
            <a:xfrm>
              <a:off x="3224213" y="5653088"/>
              <a:ext cx="559593" cy="2119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/>
            </a:p>
          </p:txBody>
        </p:sp>
      </p:grpSp>
    </p:spTree>
    <p:extLst>
      <p:ext uri="{BB962C8B-B14F-4D97-AF65-F5344CB8AC3E}">
        <p14:creationId xmlns:p14="http://schemas.microsoft.com/office/powerpoint/2010/main" val="196154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604665"/>
          </a:xfrm>
        </p:spPr>
        <p:txBody>
          <a:bodyPr>
            <a:normAutofit/>
          </a:bodyPr>
          <a:lstStyle/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1.7 เมื่อ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ติดตั้งเสร็จ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แล้วกดปุ่ม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Finish </a:t>
            </a:r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pPr marL="36576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5328591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4850562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 การ</a:t>
              </a:r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ดาวน์โหลด</a:t>
              </a:r>
              <a:r>
                <a:rPr lang="th-TH" altLang="ko-KR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และการติดตั้ง</a:t>
              </a:r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โปรแกรม</a:t>
              </a:r>
              <a:endParaRPr lang="ko-KR" alt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76681204-7F26-4101-962D-88AA5F2CDE4F}"/>
              </a:ext>
            </a:extLst>
          </p:cNvPr>
          <p:cNvGrpSpPr/>
          <p:nvPr/>
        </p:nvGrpSpPr>
        <p:grpSpPr>
          <a:xfrm>
            <a:off x="950736" y="1485304"/>
            <a:ext cx="6645600" cy="4680000"/>
            <a:chOff x="4788340" y="2599480"/>
            <a:chExt cx="3960000" cy="3328923"/>
          </a:xfrm>
        </p:grpSpPr>
        <p:pic>
          <p:nvPicPr>
            <p:cNvPr id="10" name="รูปภาพ 18" descr="messageImage_1565688612836">
              <a:extLst>
                <a:ext uri="{FF2B5EF4-FFF2-40B4-BE49-F238E27FC236}">
                  <a16:creationId xmlns:a16="http://schemas.microsoft.com/office/drawing/2014/main" xmlns="" id="{72068EF1-8496-40A4-A71F-BE67FAF60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340" y="2599480"/>
              <a:ext cx="3960000" cy="3328923"/>
            </a:xfrm>
            <a:prstGeom prst="rect">
              <a:avLst/>
            </a:prstGeom>
            <a:noFill/>
          </p:spPr>
        </p:pic>
        <p:sp>
          <p:nvSpPr>
            <p:cNvPr id="14" name="สี่เหลี่ยมผืนผ้า 21">
              <a:extLst>
                <a:ext uri="{FF2B5EF4-FFF2-40B4-BE49-F238E27FC236}">
                  <a16:creationId xmlns:a16="http://schemas.microsoft.com/office/drawing/2014/main" xmlns="" id="{F06E7F01-720B-4F70-8199-830FD03A595E}"/>
                </a:ext>
              </a:extLst>
            </p:cNvPr>
            <p:cNvSpPr/>
            <p:nvPr/>
          </p:nvSpPr>
          <p:spPr>
            <a:xfrm>
              <a:off x="8093926" y="5653088"/>
              <a:ext cx="545249" cy="211931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3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482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604665"/>
          </a:xfrm>
        </p:spPr>
        <p:txBody>
          <a:bodyPr>
            <a:normAutofit/>
          </a:bodyPr>
          <a:lstStyle/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1.8 หากมีข้อความเตือนด้านความปลอดภัย ให้กดปุ่ม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Allow access</a:t>
            </a:r>
          </a:p>
          <a:p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pPr marL="36576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5328591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4850562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 การ</a:t>
              </a:r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ดาวน์โหลด</a:t>
              </a:r>
              <a:r>
                <a:rPr lang="th-TH" altLang="ko-KR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และการติดตั้ง</a:t>
              </a:r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โปรแกรม</a:t>
              </a:r>
              <a:endParaRPr lang="ko-KR" alt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1" name="รูปภาพ 10" descr="messageImage_1565688615640">
            <a:extLst>
              <a:ext uri="{FF2B5EF4-FFF2-40B4-BE49-F238E27FC236}">
                <a16:creationId xmlns:a16="http://schemas.microsoft.com/office/drawing/2014/main" xmlns="" id="{13B75966-725A-4BCB-837C-32DF54605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5976098" cy="4320480"/>
          </a:xfrm>
          <a:prstGeom prst="rect">
            <a:avLst/>
          </a:prstGeom>
          <a:noFill/>
        </p:spPr>
      </p:pic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xmlns="" id="{786C244F-810A-41D7-8169-F6F3D4D0E206}"/>
              </a:ext>
            </a:extLst>
          </p:cNvPr>
          <p:cNvSpPr/>
          <p:nvPr/>
        </p:nvSpPr>
        <p:spPr>
          <a:xfrm>
            <a:off x="4572000" y="5373216"/>
            <a:ext cx="1152127" cy="2214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</p:spTree>
    <p:extLst>
      <p:ext uri="{BB962C8B-B14F-4D97-AF65-F5344CB8AC3E}">
        <p14:creationId xmlns:p14="http://schemas.microsoft.com/office/powerpoint/2010/main" val="384019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892697"/>
          </a:xfrm>
        </p:spPr>
        <p:txBody>
          <a:bodyPr>
            <a:normAutofit/>
          </a:bodyPr>
          <a:lstStyle/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1.9 เสียบเครื่องอ่านบัตร </a:t>
            </a:r>
            <a:r>
              <a:rPr lang="en-US" sz="2400" dirty="0" err="1">
                <a:latin typeface="TH SarabunPSK" pitchFamily="34" charset="-34"/>
                <a:cs typeface="TH SarabunPSK" pitchFamily="34" charset="-34"/>
              </a:rPr>
              <a:t>SmartCard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 Reader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เข้ากับเครื่อง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คอมพิวเตอร์ และ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เสียบ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บัตร</a:t>
            </a:r>
            <a:br>
              <a:rPr lang="th-TH" sz="24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    ประจำตัว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ประชาชนเข้ากับเครื่องอ่านบัตร</a:t>
            </a:r>
          </a:p>
          <a:p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pPr marL="36576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5328591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4850562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 การ</a:t>
              </a:r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ดาวน์โหลด</a:t>
              </a:r>
              <a:r>
                <a:rPr lang="th-TH" altLang="ko-KR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และการติดตั้ง</a:t>
              </a:r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โปรแกรม</a:t>
              </a:r>
              <a:endParaRPr lang="ko-KR" alt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387" y="1844824"/>
            <a:ext cx="6430089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56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892697"/>
          </a:xfrm>
        </p:spPr>
        <p:txBody>
          <a:bodyPr>
            <a:normAutofit fontScale="85000" lnSpcReduction="10000"/>
          </a:bodyPr>
          <a:lstStyle/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1.10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เปิดโปรแกรมโดย คลิก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ขวาที่โปรแกรม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DPM Smart Card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ที่ซ่อนอยู่บริเวณ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ด้านขวาล่างของแถบ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Taskbar</a:t>
            </a:r>
          </a:p>
          <a:p>
            <a:pPr marL="36576" indent="0">
              <a:buNone/>
            </a:pP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            จากนั้นเลือก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เมนู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Test </a:t>
            </a:r>
            <a:r>
              <a:rPr lang="en-US" sz="2400" dirty="0" err="1">
                <a:latin typeface="TH SarabunPSK" pitchFamily="34" charset="-34"/>
                <a:cs typeface="TH SarabunPSK" pitchFamily="34" charset="-34"/>
              </a:rPr>
              <a:t>CardReader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pPr marL="36576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5328591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4850562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 การ</a:t>
              </a:r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ดาวน์โหลด</a:t>
              </a:r>
              <a:r>
                <a:rPr lang="th-TH" altLang="ko-KR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และการติดตั้ง</a:t>
              </a:r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โปรแกรม</a:t>
              </a:r>
              <a:endParaRPr lang="ko-KR" alt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638" y="1700808"/>
            <a:ext cx="1000125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AA45C944-21C8-4DA9-9691-5BA22F99F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38" y="3284984"/>
            <a:ext cx="2740298" cy="209774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63535"/>
            <a:ext cx="3262313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37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892697"/>
          </a:xfrm>
        </p:spPr>
        <p:txBody>
          <a:bodyPr>
            <a:normAutofit/>
          </a:bodyPr>
          <a:lstStyle/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1.11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กดปุ่มทดสอบอ่านบัตร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ประชาชน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pPr marL="36576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5328591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4850562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 การ</a:t>
              </a:r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ดาวน์โหลด</a:t>
              </a:r>
              <a:r>
                <a:rPr lang="th-TH" altLang="ko-KR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และการติดตั้ง</a:t>
              </a:r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โปรแกรม</a:t>
              </a:r>
              <a:endParaRPr lang="ko-KR" alt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2050" name="Picture 2" descr="C:\Users\Z87N-W~1\AppData\Local\Temp\SNAGHTML24cd7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6" y="1700808"/>
            <a:ext cx="777686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71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892697"/>
          </a:xfrm>
        </p:spPr>
        <p:txBody>
          <a:bodyPr>
            <a:normAutofit/>
          </a:bodyPr>
          <a:lstStyle/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1.12 ระบบ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จะดึงข้อมูลจากบัตรประจำตัว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ประชาชน มา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แสดง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ดังนี้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  <a:p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pPr marL="36576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5328591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4850562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 การ</a:t>
              </a:r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ดาวน์โหลด</a:t>
              </a:r>
              <a:r>
                <a:rPr lang="th-TH" altLang="ko-KR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และการติดตั้ง</a:t>
              </a:r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โปรแกรม</a:t>
              </a:r>
              <a:endParaRPr lang="ko-KR" alt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86776"/>
            <a:ext cx="7957284" cy="397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41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892697"/>
          </a:xfrm>
        </p:spPr>
        <p:txBody>
          <a:bodyPr>
            <a:normAutofit/>
          </a:bodyPr>
          <a:lstStyle/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1.13 ดาวน์โหลด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โปรแกรม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 DSD_register_Offline_1.0.4_Setup.zip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  <a:p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pPr marL="36576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5328591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4850562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 การ</a:t>
              </a:r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ดาวน์โหลด</a:t>
              </a:r>
              <a:r>
                <a:rPr lang="th-TH" altLang="ko-KR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และการติดตั้ง</a:t>
              </a:r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โปรแกรม</a:t>
              </a:r>
              <a:endParaRPr lang="ko-KR" alt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075487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34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892697"/>
          </a:xfrm>
        </p:spPr>
        <p:txBody>
          <a:bodyPr>
            <a:normAutofit lnSpcReduction="10000"/>
          </a:bodyPr>
          <a:lstStyle/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1.14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ทำการแตกไฟล์และเริ่มติดตั้งโปรแกรมที่ดาวน์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โหลดไว้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โดยเข้าที่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Folder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ที่จัดเก็บ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marL="36576" indent="0">
              <a:buNone/>
            </a:pP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       จากนั้น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คลิกขวาและกด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Run as administrator </a:t>
            </a:r>
          </a:p>
          <a:p>
            <a:endParaRPr lang="th-TH" sz="2400" dirty="0">
              <a:latin typeface="TH SarabunPSK" pitchFamily="34" charset="-34"/>
              <a:cs typeface="TH SarabunPSK" pitchFamily="34" charset="-34"/>
            </a:endParaRPr>
          </a:p>
          <a:p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pPr marL="36576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5328591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4850562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 การ</a:t>
              </a:r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ดาวน์โหลด</a:t>
              </a:r>
              <a:r>
                <a:rPr lang="th-TH" altLang="ko-KR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และการติดตั้ง</a:t>
              </a:r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โปรแกรม</a:t>
              </a:r>
              <a:endParaRPr lang="ko-KR" alt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990" y="1852108"/>
            <a:ext cx="6352272" cy="222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760" y="4437112"/>
            <a:ext cx="630746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32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892697"/>
          </a:xfrm>
        </p:spPr>
        <p:txBody>
          <a:bodyPr>
            <a:normAutofit/>
          </a:bodyPr>
          <a:lstStyle/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1.15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หากมีข้อความเตือนด้านความปลอดภัย ให้กดปุ่ม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Yes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เพื่อติดตั้งโปรแกรม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  <a:p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pPr marL="36576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5328591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4850562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 การ</a:t>
              </a:r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ดาวน์โหลด</a:t>
              </a:r>
              <a:r>
                <a:rPr lang="th-TH" altLang="ko-KR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และการติดตั้ง</a:t>
              </a:r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โปรแกรม</a:t>
              </a:r>
              <a:endParaRPr lang="ko-KR" alt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138F7875-D4F9-40EC-A901-41897F1794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" t="740" r="166"/>
          <a:stretch/>
        </p:blipFill>
        <p:spPr>
          <a:xfrm>
            <a:off x="1331640" y="1628800"/>
            <a:ext cx="5029273" cy="3816424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xmlns="" id="{C95465A2-D845-4468-BD47-D007B508ACFF}"/>
              </a:ext>
            </a:extLst>
          </p:cNvPr>
          <p:cNvSpPr/>
          <p:nvPr/>
        </p:nvSpPr>
        <p:spPr>
          <a:xfrm>
            <a:off x="1619672" y="4792067"/>
            <a:ext cx="2160240" cy="3651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</p:spTree>
    <p:extLst>
      <p:ext uri="{BB962C8B-B14F-4D97-AF65-F5344CB8AC3E}">
        <p14:creationId xmlns:p14="http://schemas.microsoft.com/office/powerpoint/2010/main" val="215451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620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000" b="1" dirty="0"/>
              <a:t>สิ่งสำคัญในการ</a:t>
            </a:r>
            <a:r>
              <a:rPr lang="th-TH" sz="4000" b="1" dirty="0" smtClean="0"/>
              <a:t>ดำเนินการ</a:t>
            </a:r>
            <a:r>
              <a:rPr lang="th-TH" sz="4000" b="1" dirty="0"/>
              <a:t>บันทึกข้อมูลผู้เข้ารับการฝึก</a:t>
            </a:r>
            <a:br>
              <a:rPr lang="th-TH" sz="4000" b="1" dirty="0"/>
            </a:br>
            <a:r>
              <a:rPr lang="th-TH" sz="4000" b="1" dirty="0"/>
              <a:t>ผ่านเครื่องอ่านบัตรประจำตัวประชาชน</a:t>
            </a:r>
          </a:p>
        </p:txBody>
      </p:sp>
      <p:pic>
        <p:nvPicPr>
          <p:cNvPr id="5" name="รูปภาพ 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82409"/>
            <a:ext cx="2520280" cy="2417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สี่เหลี่ยมผืนผ้า 5"/>
          <p:cNvSpPr/>
          <p:nvPr/>
        </p:nvSpPr>
        <p:spPr>
          <a:xfrm>
            <a:off x="3308209" y="2420570"/>
            <a:ext cx="143180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5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+</a:t>
            </a:r>
            <a:endParaRPr lang="th-TH" sz="15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821" y="2399396"/>
            <a:ext cx="3142304" cy="2072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054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532657"/>
          </a:xfrm>
        </p:spPr>
        <p:txBody>
          <a:bodyPr>
            <a:normAutofit/>
          </a:bodyPr>
          <a:lstStyle/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1.16 กด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ปุ่ม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Next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ตามขั้นตอนเพื่อติดตั้งโปรแกรม</a:t>
            </a:r>
          </a:p>
          <a:p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pPr marL="36576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5328591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4850562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 การ</a:t>
              </a:r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ดาวน์โหลด</a:t>
              </a:r>
              <a:r>
                <a:rPr lang="th-TH" altLang="ko-KR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และการติดตั้ง</a:t>
              </a:r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โปรแกรม</a:t>
              </a:r>
              <a:endParaRPr lang="ko-KR" alt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5122" name="Picture 2" descr="C:\Users\Z87N-W~1\AppData\Local\Temp\SNAGHTML260f9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80" y="1445794"/>
            <a:ext cx="6624736" cy="52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85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532657"/>
          </a:xfrm>
        </p:spPr>
        <p:txBody>
          <a:bodyPr>
            <a:normAutofit/>
          </a:bodyPr>
          <a:lstStyle/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1.17 กด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ปุ่ม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Next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ตามขั้นตอนเพื่อติดตั้งโปรแกรม</a:t>
            </a:r>
          </a:p>
          <a:p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pPr marL="36576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5328591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4850562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 การ</a:t>
              </a:r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ดาวน์โหลด</a:t>
              </a:r>
              <a:r>
                <a:rPr lang="th-TH" altLang="ko-KR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และการติดตั้ง</a:t>
              </a:r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โปรแกรม</a:t>
              </a:r>
              <a:endParaRPr lang="ko-KR" alt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8194" name="Picture 2" descr="C:\Users\Z87N-W~1\AppData\Local\Temp\SNAGHTML2638d8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6622779" cy="522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26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532657"/>
          </a:xfrm>
        </p:spPr>
        <p:txBody>
          <a:bodyPr>
            <a:normAutofit/>
          </a:bodyPr>
          <a:lstStyle/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1.18 กด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ปุ่ม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Next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ตามขั้นตอนเพื่อติดตั้งโปรแกรม</a:t>
            </a:r>
          </a:p>
          <a:p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pPr marL="36576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5328591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4850562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 การ</a:t>
              </a:r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ดาวน์โหลด</a:t>
              </a:r>
              <a:r>
                <a:rPr lang="th-TH" altLang="ko-KR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และการติดตั้ง</a:t>
              </a:r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โปรแกรม</a:t>
              </a:r>
              <a:endParaRPr lang="ko-KR" alt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7170" name="Picture 2" descr="C:\Users\Z87N-W~1\AppData\Local\Temp\SNAGHTML2650c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1319"/>
            <a:ext cx="6622779" cy="522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26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532657"/>
          </a:xfrm>
        </p:spPr>
        <p:txBody>
          <a:bodyPr>
            <a:normAutofit/>
          </a:bodyPr>
          <a:lstStyle/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1.19 กด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ปุ่ม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Install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เพื่อ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ติดตั้งโปรแกรม</a:t>
            </a:r>
          </a:p>
          <a:p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pPr marL="36576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5328591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4850562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 การ</a:t>
              </a:r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ดาวน์โหลด</a:t>
              </a:r>
              <a:r>
                <a:rPr lang="th-TH" altLang="ko-KR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และการติดตั้ง</a:t>
              </a:r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โปรแกรม</a:t>
              </a:r>
              <a:endParaRPr lang="ko-KR" alt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9218" name="Picture 2" descr="C:\Users\Z87N-W~1\AppData\Local\Temp\SNAGHTML265ca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45" y="1484784"/>
            <a:ext cx="6622779" cy="522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26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532657"/>
          </a:xfrm>
        </p:spPr>
        <p:txBody>
          <a:bodyPr>
            <a:normAutofit/>
          </a:bodyPr>
          <a:lstStyle/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1.20 กดปุ่ม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Finish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เพื่อเสร็จสิ้นการติดตั้ง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โปรแกรม</a:t>
            </a:r>
          </a:p>
          <a:p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pPr marL="36576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5328591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4850562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 การ</a:t>
              </a:r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ดาวน์โหลด</a:t>
              </a:r>
              <a:r>
                <a:rPr lang="th-TH" altLang="ko-KR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และการติดตั้ง</a:t>
              </a:r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โปรแกรม</a:t>
              </a:r>
              <a:endParaRPr lang="ko-KR" alt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1266" name="Picture 2" descr="C:\Users\Z87N-W~1\AppData\Local\Temp\SNAGHTML2681ef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6622779" cy="522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60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1252737"/>
          </a:xfrm>
        </p:spPr>
        <p:txBody>
          <a:bodyPr>
            <a:normAutofit fontScale="92500"/>
          </a:bodyPr>
          <a:lstStyle/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2.1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เมื่อติดตั้งโปรแกรมเรียบร้อยแล้ว จะมี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icon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โปรแกรม </a:t>
            </a:r>
            <a:r>
              <a:rPr lang="en-US" sz="2400" dirty="0" err="1">
                <a:latin typeface="TH SarabunPSK" pitchFamily="34" charset="-34"/>
                <a:cs typeface="TH SarabunPSK" pitchFamily="34" charset="-34"/>
              </a:rPr>
              <a:t>dsd_register_offline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ปรากฏที่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หน้าจอ  </a:t>
            </a:r>
            <a:br>
              <a:rPr lang="th-TH" sz="24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    จากนั้นคลิก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ขวาที่โปรแกรม </a:t>
            </a:r>
            <a:r>
              <a:rPr lang="en-US" sz="2400" dirty="0" err="1">
                <a:latin typeface="TH SarabunPSK" pitchFamily="34" charset="-34"/>
                <a:cs typeface="TH SarabunPSK" pitchFamily="34" charset="-34"/>
              </a:rPr>
              <a:t>dsd_register_offline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เลือก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Run as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administrator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เพื่อ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เปิดโปรแกรม </a:t>
            </a:r>
            <a:br>
              <a:rPr lang="th-TH" sz="2400" dirty="0" smtClean="0">
                <a:latin typeface="TH SarabunPSK" pitchFamily="34" charset="-34"/>
                <a:cs typeface="TH SarabunPSK" pitchFamily="34" charset="-34"/>
              </a:rPr>
            </a:br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pPr marL="36576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5328591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3" y="1774823"/>
              <a:ext cx="4850562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r>
                <a:rPr lang="th-TH" altLang="ko-KR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. การ</a:t>
              </a:r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ใช้งานโปรแกรมและการพิมพ์ใบ</a:t>
              </a:r>
              <a:r>
                <a:rPr lang="th-TH" altLang="ko-KR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สมัคร</a:t>
              </a:r>
              <a:endParaRPr lang="th-TH" altLang="ko-KR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65729"/>
            <a:ext cx="12192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01466"/>
            <a:ext cx="4171152" cy="217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611560" y="5373216"/>
            <a:ext cx="7915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***สำคัญ</a:t>
            </a:r>
            <a:r>
              <a:rPr lang="th-TH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!!!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หากไม่เลือก 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Run as administrator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จะไม่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สามารถพิมพ์ใบสมัคร และไม่สามารถ      </a:t>
            </a:r>
            <a:br>
              <a:rPr lang="th-TH" sz="24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              อัพโหลดไฟล์เข้าสู่ระบบรายงานผลการพัฒนาฝีมือแรงงานได้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730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604665"/>
          </a:xfrm>
        </p:spPr>
        <p:txBody>
          <a:bodyPr>
            <a:normAutofit/>
          </a:bodyPr>
          <a:lstStyle/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2.2 หากมีข้อความเตือนด้านความปลอดภัย ให้กดปุ่ม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Yes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เพื่อใช้งานโปรแกรม</a:t>
            </a:r>
          </a:p>
          <a:p>
            <a:pPr marL="36576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5328591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4850562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2. การ</a:t>
              </a:r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ใช้งานโปรแกรมและการพิมพ์ใบสมัคร</a:t>
              </a:r>
              <a:endParaRPr lang="ko-KR" alt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138F7875-D4F9-40EC-A901-41897F1794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" t="740" r="166"/>
          <a:stretch/>
        </p:blipFill>
        <p:spPr>
          <a:xfrm>
            <a:off x="1331640" y="1628800"/>
            <a:ext cx="5029273" cy="3816424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xmlns="" id="{C95465A2-D845-4468-BD47-D007B508ACFF}"/>
              </a:ext>
            </a:extLst>
          </p:cNvPr>
          <p:cNvSpPr/>
          <p:nvPr/>
        </p:nvSpPr>
        <p:spPr>
          <a:xfrm>
            <a:off x="1619672" y="4792067"/>
            <a:ext cx="2160240" cy="3651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</p:spTree>
    <p:extLst>
      <p:ext uri="{BB962C8B-B14F-4D97-AF65-F5344CB8AC3E}">
        <p14:creationId xmlns:p14="http://schemas.microsoft.com/office/powerpoint/2010/main" val="175642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604665"/>
          </a:xfrm>
        </p:spPr>
        <p:txBody>
          <a:bodyPr>
            <a:normAutofit/>
          </a:bodyPr>
          <a:lstStyle/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2.3 กด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ปุ่มเพิ่มหลักสูตร เพื่อกรอกรายละเอียดหลักสูตรการพัฒนาฝีมือแรงงาน</a:t>
            </a:r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pPr marL="36576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5328591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4850562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r>
                <a:rPr lang="th-TH" altLang="ko-KR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. การ</a:t>
              </a:r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ใช้งานโปรแกรมและการพิมพ์ใบสมัคร</a:t>
              </a:r>
              <a:endParaRPr lang="ko-KR" alt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3314" name="Picture 2" descr="C:\Users\Z87N-W~1\AppData\Local\Temp\SNAGHTML2817f7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02117"/>
            <a:ext cx="7610475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25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964705"/>
          </a:xfrm>
        </p:spPr>
        <p:txBody>
          <a:bodyPr>
            <a:normAutofit/>
          </a:bodyPr>
          <a:lstStyle/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2.4 เลือก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รายการฝึกอบรมฝีมือแรงงาน หรือทดสอบมาตรฐานฝีมือแรงงาน โดยกรอก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รายละเอียด</a:t>
            </a:r>
            <a:br>
              <a:rPr lang="th-TH" sz="24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    ให้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ครบถ้วน และกด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บันทึก จากนั้นกดปุ่ม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OK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เพื่อยืนยันการบันทึกข้อมูล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  <a:p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pPr marL="36576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5328591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4850562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r>
                <a:rPr lang="th-TH" altLang="ko-KR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. การ</a:t>
              </a:r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ใช้งานโปรแกรมและการพิมพ์ใบสมัคร</a:t>
              </a:r>
              <a:endParaRPr lang="ko-KR" alt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5362" name="Picture 2" descr="C:\Users\Z87N-W~1\AppData\Local\Temp\SNAGHTML2a074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56671"/>
            <a:ext cx="5933942" cy="509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Z87N-W~1\AppData\Local\Temp\SNAGHTML2a1f2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453" y="5354574"/>
            <a:ext cx="1133475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81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964705"/>
          </a:xfrm>
        </p:spPr>
        <p:txBody>
          <a:bodyPr>
            <a:normAutofit/>
          </a:bodyPr>
          <a:lstStyle/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2.5 ระบบจะแสดงหลักสูตรที่เปิดฝึกอบรม/ทดสอบมาตรฐาน ที่ได้กรอกข้อมูลไป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ข้างต้น               </a:t>
            </a:r>
            <a:br>
              <a:rPr lang="th-TH" sz="24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    และ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สามารถกรอกข้อมูลผู้สมัครในรุ่นนั้น ๆ ได้โดยการกดปุ่ม รายชื่อและการสมัคร</a:t>
            </a:r>
          </a:p>
          <a:p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pPr marL="36576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5328591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4850562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r>
                <a:rPr lang="th-TH" altLang="ko-KR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. การ</a:t>
              </a:r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ใช้งานโปรแกรมและการพิมพ์ใบสมัคร</a:t>
              </a:r>
              <a:endParaRPr lang="ko-KR" alt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7410" name="Picture 2" descr="C:\Users\Z87N-W~1\AppData\Local\Temp\SNAGHTML2a5c9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3475038"/>
            <a:ext cx="10601325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C:\Users\Z87N-W~1\AppData\Local\Temp\SNAGHTML2a771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93740"/>
            <a:ext cx="8661626" cy="265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25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001814" cy="5976664"/>
          </a:xfrm>
        </p:spPr>
      </p:pic>
    </p:spTree>
    <p:extLst>
      <p:ext uri="{BB962C8B-B14F-4D97-AF65-F5344CB8AC3E}">
        <p14:creationId xmlns:p14="http://schemas.microsoft.com/office/powerpoint/2010/main" val="415245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604665"/>
          </a:xfrm>
        </p:spPr>
        <p:txBody>
          <a:bodyPr>
            <a:normAutofit/>
          </a:bodyPr>
          <a:lstStyle/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2.6 เสียบบัตรประจำตัวประชาชนของผู้สมัครเข้ากับเครื่องอ่านบัตร</a:t>
            </a:r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pPr marL="36576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5328591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4850562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r>
                <a:rPr lang="th-TH" altLang="ko-KR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. การ</a:t>
              </a:r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ใช้งานโปรแกรมและการพิมพ์ใบสมัคร</a:t>
              </a:r>
              <a:endParaRPr lang="ko-KR" alt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7410" name="Picture 2" descr="C:\Users\Z87N-W~1\AppData\Local\Temp\SNAGHTML2a5c9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3475038"/>
            <a:ext cx="10601325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4058953D-D612-46E1-A8D9-8D59A44BB3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4253207" cy="213595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6642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604665"/>
          </a:xfrm>
        </p:spPr>
        <p:txBody>
          <a:bodyPr>
            <a:normAutofit/>
          </a:bodyPr>
          <a:lstStyle/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2.7 กด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ปุ่ม สมัคร</a:t>
            </a:r>
          </a:p>
          <a:p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pPr marL="36576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5328591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4850562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r>
                <a:rPr lang="th-TH" altLang="ko-KR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. การ</a:t>
              </a:r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ใช้งานโปรแกรมและการพิมพ์ใบสมัคร</a:t>
              </a:r>
              <a:endParaRPr lang="ko-KR" alt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7410" name="Picture 2" descr="C:\Users\Z87N-W~1\AppData\Local\Temp\SNAGHTML2a5c9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3475038"/>
            <a:ext cx="10601325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C:\Users\Z87N-W~1\AppData\Local\Temp\SNAGHTML2b0643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359162" cy="333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25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1036713"/>
          </a:xfrm>
        </p:spPr>
        <p:txBody>
          <a:bodyPr>
            <a:normAutofit fontScale="92500" lnSpcReduction="10000"/>
          </a:bodyPr>
          <a:lstStyle/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2.8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ระบบ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จะดึงข้อมูลจากบัตรประจำตัวประชาชนขึ้นมาแสดง (รอสักครู่ โดยสังเกตที่เครื่องอ่านบัตร   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4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ถ้า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เครื่องกำลังอ่านข้อมูล ไฟจะกระพริบ) หากรอเป็นเวลานานข้อมูลก็ยังไม่ขึ้นให้กด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ปุ่ม </a:t>
            </a:r>
            <a:br>
              <a:rPr lang="th-TH" sz="24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เพื่อ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ดึงข้อมูล จากนั้นกรอกรายละเอียดส่วนของข้อมูลที่ไม่มีในบัตร</a:t>
            </a:r>
          </a:p>
          <a:p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5328591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4850562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r>
                <a:rPr lang="th-TH" altLang="ko-KR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. การ</a:t>
              </a:r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ใช้งานโปรแกรมและการพิมพ์ใบสมัคร</a:t>
              </a:r>
              <a:endParaRPr lang="ko-KR" alt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7410" name="Picture 2" descr="C:\Users\Z87N-W~1\AppData\Local\Temp\SNAGHTML2a5c9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3475038"/>
            <a:ext cx="10601325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xmlns="" id="{55822456-FB86-4E56-AA06-EA1A49F9F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438" y="1268760"/>
            <a:ext cx="1000000" cy="214286"/>
          </a:xfrm>
          <a:prstGeom prst="rect">
            <a:avLst/>
          </a:prstGeom>
        </p:spPr>
      </p:pic>
      <p:pic>
        <p:nvPicPr>
          <p:cNvPr id="22530" name="Picture 2" descr="C:\Users\Z87N-W~1\AppData\Local\Temp\SNAGHTML2c06b2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00082"/>
            <a:ext cx="5491758" cy="483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25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604665"/>
          </a:xfrm>
        </p:spPr>
        <p:txBody>
          <a:bodyPr>
            <a:normAutofit/>
          </a:bodyPr>
          <a:lstStyle/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2.9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กดปุ่ม                 และกรอกรายละเอียดให้ครบถ้วน  </a:t>
            </a:r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pPr marL="36576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5328591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4850562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2. การ</a:t>
              </a:r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ดาวน์โหลด</a:t>
              </a:r>
              <a:r>
                <a:rPr lang="th-TH" altLang="ko-KR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และการติดตั้ง</a:t>
              </a:r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โปรแกรม</a:t>
              </a:r>
              <a:endParaRPr lang="ko-KR" alt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7410" name="Picture 2" descr="C:\Users\Z87N-W~1\AppData\Local\Temp\SNAGHTML2a5c9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3475038"/>
            <a:ext cx="10601325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541" y="931036"/>
            <a:ext cx="813251" cy="265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 descr="C:\Users\Z87N-W~1\AppData\Local\Temp\SNAGHTML2cb835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58015"/>
            <a:ext cx="6138397" cy="540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25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604665"/>
          </a:xfrm>
        </p:spPr>
        <p:txBody>
          <a:bodyPr>
            <a:normAutofit fontScale="70000" lnSpcReduction="20000"/>
          </a:bodyPr>
          <a:lstStyle/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2.10 จากนั้น กด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ปุ่ม                    กรอก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รายละเอียดให้ครบถ้วน และให้ประชาชนลงลายมือชื่อ โดยการคลิกบริเวณกรอบสี่เหลี่ยม ช่อง เซ็นชื่อ ผู้สมัคร และใช้เมาส์ในการเซ็นชื่อ </a:t>
            </a:r>
            <a:r>
              <a:rPr lang="th-TH" sz="24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(ถ้าหน่วยงานมี </a:t>
            </a:r>
            <a:r>
              <a:rPr lang="en-US" sz="24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Pen Mouse </a:t>
            </a:r>
            <a:r>
              <a:rPr lang="th-TH" sz="24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en-US" sz="24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Signature Pad </a:t>
            </a:r>
            <a:r>
              <a:rPr lang="th-TH" sz="24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ก็สามารถใช้ได้)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จากนั้นกดปุ่ม บันทึก</a:t>
            </a:r>
          </a:p>
          <a:p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pPr marL="36576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5328591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4850562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r>
                <a:rPr lang="th-TH" altLang="ko-KR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. การ</a:t>
              </a:r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ใช้งานโปรแกรมและการพิมพ์ใบสมัคร</a:t>
              </a:r>
              <a:endParaRPr lang="ko-KR" alt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7410" name="Picture 2" descr="C:\Users\Z87N-W~1\AppData\Local\Temp\SNAGHTML2a5c9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3475038"/>
            <a:ext cx="10601325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171" y="908720"/>
            <a:ext cx="720477" cy="20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 descr="C:\Users\Z87N-W~1\AppData\Local\Temp\SNAGHTML2cfbd3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02" y="1479877"/>
            <a:ext cx="6085756" cy="535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C:\Users\Z87N-W~1\AppData\Local\Temp\SNAGHTML2d00f7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33" y="1479877"/>
            <a:ext cx="2136304" cy="176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xmlns="" id="{C95465A2-D845-4468-BD47-D007B508ACFF}"/>
              </a:ext>
            </a:extLst>
          </p:cNvPr>
          <p:cNvSpPr/>
          <p:nvPr/>
        </p:nvSpPr>
        <p:spPr>
          <a:xfrm>
            <a:off x="4499992" y="4365104"/>
            <a:ext cx="1224136" cy="3789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cxnSp>
        <p:nvCxnSpPr>
          <p:cNvPr id="6" name="ลูกศรเชื่อมต่อแบบตรง 5"/>
          <p:cNvCxnSpPr>
            <a:stCxn id="12" idx="3"/>
          </p:cNvCxnSpPr>
          <p:nvPr/>
        </p:nvCxnSpPr>
        <p:spPr>
          <a:xfrm flipV="1">
            <a:off x="5724128" y="2492896"/>
            <a:ext cx="1368152" cy="206166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Wacom เปิดตัว STU-540 Signature Pad รุ่นล่าสุดพร้อมคุณสมบัติครบครันและรองรับการใช้งานหลากรูปแบบ">
            <a:extLst>
              <a:ext uri="{FF2B5EF4-FFF2-40B4-BE49-F238E27FC236}">
                <a16:creationId xmlns:a16="http://schemas.microsoft.com/office/drawing/2014/main" xmlns="" id="{0A7D210C-C0B5-4AF9-B57D-2B3E86D18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465" y="5134105"/>
            <a:ext cx="2051225" cy="142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xmlns="" id="{FDEE06F7-9C8E-49CB-AD51-87A29F5A8D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80" y="3336733"/>
            <a:ext cx="1967410" cy="140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2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136904" cy="820689"/>
          </a:xfrm>
        </p:spPr>
        <p:txBody>
          <a:bodyPr>
            <a:normAutofit fontScale="92500" lnSpcReduction="10000"/>
          </a:bodyPr>
          <a:lstStyle/>
          <a:p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2.11 ระบบจะแสดงรายชื่อผู้สมัครที่ได้ทำการ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บันทึกข้อมูล และ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สามารถดูแบบฟอร์มใบสมัคร โดยกดปุ่ม พิมพ์</a:t>
            </a:r>
          </a:p>
          <a:p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5328591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4850562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r>
                <a:rPr lang="th-TH" altLang="ko-KR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. การ</a:t>
              </a:r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ใช้งานโปรแกรมและการพิมพ์ใบสมัคร</a:t>
              </a:r>
              <a:endParaRPr lang="ko-KR" alt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7410" name="Picture 2" descr="C:\Users\Z87N-W~1\AppData\Local\Temp\SNAGHTML2a5c9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3475038"/>
            <a:ext cx="10601325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C:\Users\Z87N-W~1\AppData\Local\Temp\SNAGHTML2d86db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776864" cy="310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3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5328591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4850562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r>
                <a:rPr lang="th-TH" altLang="ko-KR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. การ</a:t>
              </a:r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ใช้งานโปรแกรมและการพิมพ์ใบสมัคร</a:t>
              </a:r>
              <a:endParaRPr lang="ko-KR" alt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7410" name="Picture 2" descr="C:\Users\Z87N-W~1\AppData\Local\Temp\SNAGHTML2a5c9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3475038"/>
            <a:ext cx="10601325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612" y="908720"/>
            <a:ext cx="3960440" cy="560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94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5328591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5257149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3. การ</a:t>
              </a:r>
              <a:r>
                <a:rPr lang="th-TH" altLang="ko-KR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อัพโหลดไฟล์ใบสมัครเข้าสู่ระบบรายงาน</a:t>
              </a:r>
              <a:r>
                <a:rPr lang="th-TH" altLang="ko-KR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</a:t>
              </a:r>
              <a:endPara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7410" name="Picture 2" descr="C:\Users\Z87N-W~1\AppData\Local\Temp\SNAGHTML2a5c9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3475038"/>
            <a:ext cx="10601325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136904" cy="1396753"/>
          </a:xfrm>
        </p:spPr>
        <p:txBody>
          <a:bodyPr>
            <a:normAutofit/>
          </a:bodyPr>
          <a:lstStyle/>
          <a:p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3.1 เมื่อ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บันทึกข้อมูลของผู้สมัครฝึก/ทดสอบ ครบทุกคนแล้ว จากนั้นให้นำไฟล์ที่ได้จากการบันทึกผ่านระบบ </a:t>
            </a:r>
            <a:r>
              <a:rPr lang="en-US" sz="2600" dirty="0">
                <a:latin typeface="TH SarabunPSK" pitchFamily="34" charset="-34"/>
                <a:cs typeface="TH SarabunPSK" pitchFamily="34" charset="-34"/>
              </a:rPr>
              <a:t>offline 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เข้าสู่ระบบรายงานผลการพัฒนาฝีมือแรงงาน โดยเลือก รายชื่อและการสมัคร ของรุ่นที่ต้องการนำเข้าระบบรายงานผลการพัฒนาฝีมือแรงงาน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60" y="2348880"/>
            <a:ext cx="728763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34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5328591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5257149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3. การ</a:t>
              </a:r>
              <a:r>
                <a:rPr lang="th-TH" altLang="ko-KR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อัพโหลดไฟล์ใบสมัครเข้าสู่ระบบรายงาน</a:t>
              </a:r>
              <a:r>
                <a:rPr lang="th-TH" altLang="ko-KR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</a:t>
              </a:r>
              <a:endPara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7410" name="Picture 2" descr="C:\Users\Z87N-W~1\AppData\Local\Temp\SNAGHTML2a5c9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3475038"/>
            <a:ext cx="10601325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136904" cy="532657"/>
          </a:xfrm>
        </p:spPr>
        <p:txBody>
          <a:bodyPr>
            <a:normAutofit/>
          </a:bodyPr>
          <a:lstStyle/>
          <a:p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3.2 เลือก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เมนู แสดงที่อยู่ข้อมูล</a:t>
            </a:r>
          </a:p>
          <a:p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9698" name="Picture 2" descr="C:\Users\Z87N-W~1\AppData\Local\Temp\SNAGHTML2efb1a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5"/>
            <a:ext cx="7286400" cy="29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72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5328591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5257149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3. การ</a:t>
              </a:r>
              <a:r>
                <a:rPr lang="th-TH" altLang="ko-KR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อัพโหลดไฟล์ใบสมัครเข้าสู่ระบบรายงาน</a:t>
              </a:r>
              <a:r>
                <a:rPr lang="th-TH" altLang="ko-KR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</a:t>
              </a:r>
              <a:endPara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7410" name="Picture 2" descr="C:\Users\Z87N-W~1\AppData\Local\Temp\SNAGHTML2a5c9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3475038"/>
            <a:ext cx="10601325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952127"/>
            <a:ext cx="8496944" cy="748681"/>
          </a:xfrm>
        </p:spPr>
        <p:txBody>
          <a:bodyPr>
            <a:normAutofit fontScale="92500" lnSpcReduction="20000"/>
          </a:bodyPr>
          <a:lstStyle/>
          <a:p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3.3 ระบบ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จะแสดงที่อยู่ของ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ไฟล์ .</a:t>
            </a:r>
            <a:r>
              <a:rPr lang="en-US" sz="2800" dirty="0" err="1">
                <a:latin typeface="TH SarabunPSK" pitchFamily="34" charset="-34"/>
                <a:cs typeface="TH SarabunPSK" pitchFamily="34" charset="-34"/>
              </a:rPr>
              <a:t>json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เพื่อใช้ในการอัพโหลดไฟล์ใบสมัครเข้าสู่ระบบรายงานผลการพัฒนาฝีมือแรงงาน</a:t>
            </a:r>
          </a:p>
          <a:p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" name="Picture 4" descr="C:\Users\Z87N-W~1\AppData\Local\Temp\SNAGHTML2f2c13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1437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91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200" dirty="0"/>
              <a:t>รายการส่งมอบอุปกรณ์เครื่องอ่านบัตร </a:t>
            </a:r>
            <a:r>
              <a:rPr lang="en-US" sz="3200" dirty="0"/>
              <a:t>smart card reader</a:t>
            </a:r>
            <a:endParaRPr lang="th-TH" sz="32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5679"/>
            <a:ext cx="7755161" cy="548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4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5328591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5257149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3. การ</a:t>
              </a:r>
              <a:r>
                <a:rPr lang="th-TH" altLang="ko-KR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อัพโหลดไฟล์ใบสมัครเข้าสู่ระบบรายงาน</a:t>
              </a:r>
              <a:r>
                <a:rPr lang="th-TH" altLang="ko-KR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</a:t>
              </a:r>
              <a:endPara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7410" name="Picture 2" descr="C:\Users\Z87N-W~1\AppData\Local\Temp\SNAGHTML2a5c9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3475038"/>
            <a:ext cx="10601325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952127"/>
            <a:ext cx="8496944" cy="748681"/>
          </a:xfrm>
        </p:spPr>
        <p:txBody>
          <a:bodyPr>
            <a:normAutofit/>
          </a:bodyPr>
          <a:lstStyle/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3.4 เข้าเว็บไซต์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datacenter.dsd.go.th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จากนั้นเลือก ระบบรายงานผลการพัฒนาฝีมือแรงงาน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34" y="1700808"/>
            <a:ext cx="7151687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xmlns="" id="{C95465A2-D845-4468-BD47-D007B508ACFF}"/>
              </a:ext>
            </a:extLst>
          </p:cNvPr>
          <p:cNvSpPr/>
          <p:nvPr/>
        </p:nvSpPr>
        <p:spPr>
          <a:xfrm>
            <a:off x="1331640" y="4560316"/>
            <a:ext cx="2016224" cy="13889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</p:spTree>
    <p:extLst>
      <p:ext uri="{BB962C8B-B14F-4D97-AF65-F5344CB8AC3E}">
        <p14:creationId xmlns:p14="http://schemas.microsoft.com/office/powerpoint/2010/main" val="32654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5328591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5257149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3. การ</a:t>
              </a:r>
              <a:r>
                <a:rPr lang="th-TH" altLang="ko-KR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อัพโหลดไฟล์ใบสมัครเข้าสู่ระบบรายงาน</a:t>
              </a:r>
              <a:r>
                <a:rPr lang="th-TH" altLang="ko-KR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</a:t>
              </a:r>
              <a:endPara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7410" name="Picture 2" descr="C:\Users\Z87N-W~1\AppData\Local\Temp\SNAGHTML2a5c9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3475038"/>
            <a:ext cx="10601325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952127"/>
            <a:ext cx="8496944" cy="748681"/>
          </a:xfrm>
        </p:spPr>
        <p:txBody>
          <a:bodyPr>
            <a:normAutofit/>
          </a:bodyPr>
          <a:lstStyle/>
          <a:p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3.5 เลือกเมนู ฝึกอบรม จากนั้นเลือกหัวข้อ รายการฝึกอบรม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E80DB17E-0F18-4505-8190-683CE58A6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57" y="1556792"/>
            <a:ext cx="7632848" cy="398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8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5328591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5257149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3. การ</a:t>
              </a:r>
              <a:r>
                <a:rPr lang="th-TH" altLang="ko-KR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อัพโหลดไฟล์ใบสมัครเข้าสู่ระบบรายงาน</a:t>
              </a:r>
              <a:r>
                <a:rPr lang="th-TH" altLang="ko-KR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</a:t>
              </a:r>
              <a:endPara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7410" name="Picture 2" descr="C:\Users\Z87N-W~1\AppData\Local\Temp\SNAGHTML2a5c9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3475038"/>
            <a:ext cx="10601325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952127"/>
            <a:ext cx="8496944" cy="748681"/>
          </a:xfrm>
        </p:spPr>
        <p:txBody>
          <a:bodyPr>
            <a:normAutofit/>
          </a:bodyPr>
          <a:lstStyle/>
          <a:p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3.6 เลือกรุ่นที่จะนำ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ข้อมูลใบสมัครจาก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ระบบ </a:t>
            </a:r>
            <a:r>
              <a:rPr lang="en-US" sz="2600" dirty="0">
                <a:latin typeface="TH SarabunPSK" pitchFamily="34" charset="-34"/>
                <a:cs typeface="TH SarabunPSK" pitchFamily="34" charset="-34"/>
              </a:rPr>
              <a:t>offline 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เข้าระบบรายงาน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ผล </a:t>
            </a:r>
            <a:endParaRPr lang="th-TH" sz="2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08" y="1556792"/>
            <a:ext cx="7720997" cy="24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20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5328591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5257149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3. การ</a:t>
              </a:r>
              <a:r>
                <a:rPr lang="th-TH" altLang="ko-KR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อัพโหลดไฟล์ใบสมัครเข้าสู่ระบบรายงาน</a:t>
              </a:r>
              <a:r>
                <a:rPr lang="th-TH" altLang="ko-KR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</a:t>
              </a:r>
              <a:endPara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7410" name="Picture 2" descr="C:\Users\Z87N-W~1\AppData\Local\Temp\SNAGHTML2a5c9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3475038"/>
            <a:ext cx="10601325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952127"/>
            <a:ext cx="8496944" cy="748681"/>
          </a:xfrm>
        </p:spPr>
        <p:txBody>
          <a:bodyPr>
            <a:normAutofit/>
          </a:bodyPr>
          <a:lstStyle/>
          <a:p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3.7 บันทึก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 วิทยากร หรือ กรรมการคุมการ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ทดสอบ </a:t>
            </a:r>
            <a:endParaRPr lang="th-TH" sz="2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8" y="1671578"/>
            <a:ext cx="8072280" cy="374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755576" y="5706647"/>
            <a:ext cx="822853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***สำคัญ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!!! 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หากไม่บันทึกข้อมูลงบประมาณ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และข้อมูลวิทยากรระบบจะไม่แสดงปุ่ม</a:t>
            </a:r>
            <a:b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สมัครฝึก 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offline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เพื่อใช้ในการอัพโหลดไฟล์ใบสมัคร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9539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5328591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5257149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3. การ</a:t>
              </a:r>
              <a:r>
                <a:rPr lang="th-TH" altLang="ko-KR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อัพโหลดไฟล์ใบสมัครเข้าสู่ระบบรายงาน</a:t>
              </a:r>
              <a:r>
                <a:rPr lang="th-TH" altLang="ko-KR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</a:t>
              </a:r>
              <a:endPara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7410" name="Picture 2" descr="C:\Users\Z87N-W~1\AppData\Local\Temp\SNAGHTML2a5c9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3475038"/>
            <a:ext cx="10601325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952127"/>
            <a:ext cx="8496944" cy="748681"/>
          </a:xfrm>
        </p:spPr>
        <p:txBody>
          <a:bodyPr>
            <a:normAutofit/>
          </a:bodyPr>
          <a:lstStyle/>
          <a:p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3.8 บันทึก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 วิทยากร หรือ กรรมการคุมการ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ทดสอบ </a:t>
            </a:r>
            <a:endParaRPr lang="th-TH" sz="2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755576" y="5706647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***สำคัญ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!!!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หาก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ไม่มีค่าใช้จ่ายต้องกรอกเลข 0 ให้ครบทุกช่อง จากนั้น 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กดปุ่มบันทึก</a:t>
            </a:r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6840760" cy="410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05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5328591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5257149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3. การ</a:t>
              </a:r>
              <a:r>
                <a:rPr lang="th-TH" altLang="ko-KR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อัพโหลดไฟล์ใบสมัครเข้าสู่ระบบรายงาน</a:t>
              </a:r>
              <a:r>
                <a:rPr lang="th-TH" altLang="ko-KR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</a:t>
              </a:r>
              <a:endPara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7410" name="Picture 2" descr="C:\Users\Z87N-W~1\AppData\Local\Temp\SNAGHTML2a5c9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3475038"/>
            <a:ext cx="10601325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952127"/>
            <a:ext cx="8496944" cy="748681"/>
          </a:xfrm>
        </p:spPr>
        <p:txBody>
          <a:bodyPr>
            <a:normAutofit/>
          </a:bodyPr>
          <a:lstStyle/>
          <a:p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3.9 บันทึก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ข้อมูลวิทยากร โดยกดปุ่มเพิ่มวิทยากร </a:t>
            </a:r>
            <a:endParaRPr lang="th-TH" sz="2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89" y="1556792"/>
            <a:ext cx="7303368" cy="259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93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5328591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5257149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3. การ</a:t>
              </a:r>
              <a:r>
                <a:rPr lang="th-TH" altLang="ko-KR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อัพโหลดไฟล์ใบสมัครเข้าสู่ระบบรายงาน</a:t>
              </a:r>
              <a:r>
                <a:rPr lang="th-TH" altLang="ko-KR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</a:t>
              </a:r>
              <a:endPara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7410" name="Picture 2" descr="C:\Users\Z87N-W~1\AppData\Local\Temp\SNAGHTML2a5c9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3475038"/>
            <a:ext cx="10601325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952127"/>
            <a:ext cx="8496944" cy="748681"/>
          </a:xfrm>
        </p:spPr>
        <p:txBody>
          <a:bodyPr>
            <a:normAutofit/>
          </a:bodyPr>
          <a:lstStyle/>
          <a:p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3.10 ค้นหาวิทยากรและกรอกรายละเอียดให้ครบถ้วนจากนั้นกดปุ่มบันทึก</a:t>
            </a:r>
            <a:endParaRPr lang="th-TH" sz="2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495976" cy="453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5328591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5257149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3. การ</a:t>
              </a:r>
              <a:r>
                <a:rPr lang="th-TH" altLang="ko-KR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อัพโหลดไฟล์ใบสมัครเข้าสู่ระบบรายงาน</a:t>
              </a:r>
              <a:r>
                <a:rPr lang="th-TH" altLang="ko-KR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</a:t>
              </a:r>
              <a:endPara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7410" name="Picture 2" descr="C:\Users\Z87N-W~1\AppData\Local\Temp\SNAGHTML2a5c9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3475038"/>
            <a:ext cx="10601325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952127"/>
            <a:ext cx="8496944" cy="748681"/>
          </a:xfrm>
        </p:spPr>
        <p:txBody>
          <a:bodyPr>
            <a:normAutofit fontScale="92500"/>
          </a:bodyPr>
          <a:lstStyle/>
          <a:p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3.11 จากนั้นกลับไป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ที่ รุ่นที่จะนำข้อมูลใบสมัครจากระบบ </a:t>
            </a:r>
            <a:r>
              <a:rPr lang="en-US" sz="2600" dirty="0">
                <a:latin typeface="TH SarabunPSK" pitchFamily="34" charset="-34"/>
                <a:cs typeface="TH SarabunPSK" pitchFamily="34" charset="-34"/>
              </a:rPr>
              <a:t>offline 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เข้าระบบรายงานผล 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อีกครั้ง</a:t>
            </a:r>
            <a:endParaRPr lang="th-TH" sz="2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08" y="1556792"/>
            <a:ext cx="7720997" cy="24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05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5328591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5257149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3. การ</a:t>
              </a:r>
              <a:r>
                <a:rPr lang="th-TH" altLang="ko-KR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อัพโหลดไฟล์ใบสมัครเข้าสู่ระบบรายงาน</a:t>
              </a:r>
              <a:r>
                <a:rPr lang="th-TH" altLang="ko-KR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</a:t>
              </a:r>
              <a:endPara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7410" name="Picture 2" descr="C:\Users\Z87N-W~1\AppData\Local\Temp\SNAGHTML2a5c9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3475038"/>
            <a:ext cx="10601325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952127"/>
            <a:ext cx="8496944" cy="892697"/>
          </a:xfrm>
        </p:spPr>
        <p:txBody>
          <a:bodyPr>
            <a:normAutofit/>
          </a:bodyPr>
          <a:lstStyle/>
          <a:p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3.12 ระบบจะแสดงปุ่ม</a:t>
            </a:r>
            <a:endParaRPr lang="th-TH" sz="2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157" y="1010378"/>
            <a:ext cx="1152128" cy="330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780865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97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5328591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5257149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3. การ</a:t>
              </a:r>
              <a:r>
                <a:rPr lang="th-TH" altLang="ko-KR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อัพโหลดไฟล์ใบสมัครเข้าสู่ระบบรายงาน</a:t>
              </a:r>
              <a:r>
                <a:rPr lang="th-TH" altLang="ko-KR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</a:t>
              </a:r>
              <a:endPara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7410" name="Picture 2" descr="C:\Users\Z87N-W~1\AppData\Local\Temp\SNAGHTML2a5c9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3475038"/>
            <a:ext cx="10601325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952127"/>
            <a:ext cx="8496944" cy="892697"/>
          </a:xfrm>
        </p:spPr>
        <p:txBody>
          <a:bodyPr>
            <a:normAutofit/>
          </a:bodyPr>
          <a:lstStyle/>
          <a:p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3.13 จากนั้นค้นหา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ไฟล์รายชื่อใบ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สมัคร  และเลือก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ไฟล์รายชื่อรุ่นที่ต้องการและกดปุ่ม </a:t>
            </a:r>
            <a:r>
              <a:rPr lang="en-US" sz="2600" dirty="0">
                <a:latin typeface="TH SarabunPSK" pitchFamily="34" charset="-34"/>
                <a:cs typeface="TH SarabunPSK" pitchFamily="34" charset="-34"/>
              </a:rPr>
              <a:t>Open 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เพื่อนำข้อมูลเข้าสู่ระบบรายงานผล</a:t>
            </a:r>
          </a:p>
        </p:txBody>
      </p:sp>
      <p:pic>
        <p:nvPicPr>
          <p:cNvPr id="10" name="Picture 2" descr="C:\Users\Z87N-W~1\AppData\Local\Temp\SNAGHTML3120c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5"/>
            <a:ext cx="7412360" cy="338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91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512" y="303706"/>
            <a:ext cx="8532440" cy="1155316"/>
          </a:xfrm>
        </p:spPr>
        <p:txBody>
          <a:bodyPr>
            <a:normAutofit fontScale="92500" lnSpcReduction="10000"/>
          </a:bodyPr>
          <a:lstStyle/>
          <a:p>
            <a:r>
              <a:rPr lang="th-TH" altLang="ko-KR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</a:t>
            </a:r>
            <a:r>
              <a:rPr lang="th-TH" altLang="ko-KR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บันทึกข้อมูลผู้เข้ารับการ</a:t>
            </a:r>
            <a:r>
              <a:rPr lang="th-TH" altLang="ko-KR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ฝึกอบรมผ่านเครื่องอ่าน</a:t>
            </a:r>
            <a:r>
              <a:rPr lang="th-TH" altLang="ko-KR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บัตรประจำตัว</a:t>
            </a:r>
            <a:r>
              <a:rPr lang="th-TH" altLang="ko-KR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ประชาชน (</a:t>
            </a:r>
            <a:r>
              <a:rPr lang="en-US" altLang="ko-KR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</a:t>
            </a:r>
            <a:r>
              <a:rPr lang="en-US" altLang="ko-KR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card </a:t>
            </a:r>
            <a:r>
              <a:rPr lang="en-US" altLang="ko-KR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reader</a:t>
            </a:r>
            <a:r>
              <a:rPr lang="th-TH" altLang="ko-KR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ko-KR" alt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1532711" y="1459022"/>
            <a:ext cx="6078577" cy="890732"/>
            <a:chOff x="488845" y="1757997"/>
            <a:chExt cx="6078577" cy="890732"/>
          </a:xfrm>
        </p:grpSpPr>
        <p:sp>
          <p:nvSpPr>
            <p:cNvPr id="15" name="Rectangle 6">
              <a:extLst>
                <a:ext uri="{FF2B5EF4-FFF2-40B4-BE49-F238E27FC236}">
                  <a16:creationId xmlns=""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="" xmlns:a16="http://schemas.microsoft.com/office/drawing/2014/main" id="{AFABB119-6FF8-4B6F-AE21-DD58D9B88A82}"/>
                </a:ext>
              </a:extLst>
            </p:cNvPr>
            <p:cNvSpPr/>
            <p:nvPr/>
          </p:nvSpPr>
          <p:spPr>
            <a:xfrm>
              <a:off x="635777" y="1905371"/>
              <a:ext cx="610481" cy="610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68E23C1F-D9F0-41C1-B3C5-0E5FE3F8A387}"/>
                </a:ext>
              </a:extLst>
            </p:cNvPr>
            <p:cNvSpPr txBox="1"/>
            <p:nvPr/>
          </p:nvSpPr>
          <p:spPr>
            <a:xfrm flipH="1">
              <a:off x="630924" y="1917459"/>
              <a:ext cx="6232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</a:t>
              </a:r>
              <a:endParaRPr lang="ko-KR" altLang="en-US" sz="32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1405118" y="1979778"/>
              <a:ext cx="485056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</a:t>
              </a:r>
              <a:r>
                <a:rPr lang="th-TH" altLang="ko-KR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ดาวน์โหลดและติดตั้งโปรแกรม</a:t>
              </a:r>
              <a:endParaRPr lang="ko-KR" alt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D97E371B-D529-4103-B169-087C5652744E}"/>
              </a:ext>
            </a:extLst>
          </p:cNvPr>
          <p:cNvGrpSpPr/>
          <p:nvPr/>
        </p:nvGrpSpPr>
        <p:grpSpPr>
          <a:xfrm>
            <a:off x="1532710" y="2662308"/>
            <a:ext cx="6076841" cy="903335"/>
            <a:chOff x="490580" y="2947627"/>
            <a:chExt cx="6076841" cy="903335"/>
          </a:xfrm>
        </p:grpSpPr>
        <p:sp>
          <p:nvSpPr>
            <p:cNvPr id="17" name="Rectangle 6">
              <a:extLst>
                <a:ext uri="{FF2B5EF4-FFF2-40B4-BE49-F238E27FC236}">
                  <a16:creationId xmlns="" xmlns:a16="http://schemas.microsoft.com/office/drawing/2014/main" id="{32F3F0E6-52D5-4A83-A5FF-450CC26CE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80" y="2947627"/>
              <a:ext cx="6076841" cy="90333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="" xmlns:a16="http://schemas.microsoft.com/office/drawing/2014/main" id="{4F65CF3E-194D-4244-AA24-11EF8570B139}"/>
                </a:ext>
              </a:extLst>
            </p:cNvPr>
            <p:cNvSpPr/>
            <p:nvPr/>
          </p:nvSpPr>
          <p:spPr>
            <a:xfrm>
              <a:off x="689551" y="3108368"/>
              <a:ext cx="605399" cy="6053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3D9809CA-B7E3-4B68-ACFD-A76A016A5EB7}"/>
                </a:ext>
              </a:extLst>
            </p:cNvPr>
            <p:cNvSpPr txBox="1"/>
            <p:nvPr/>
          </p:nvSpPr>
          <p:spPr>
            <a:xfrm flipH="1">
              <a:off x="672329" y="3123484"/>
              <a:ext cx="6180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02</a:t>
              </a:r>
              <a:endParaRPr lang="ko-KR" altLang="en-US" sz="32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="" xmlns:a16="http://schemas.microsoft.com/office/drawing/2014/main" id="{BAE9F56D-6553-43B5-8E24-1C10A9656C1C}"/>
                </a:ext>
              </a:extLst>
            </p:cNvPr>
            <p:cNvGrpSpPr/>
            <p:nvPr/>
          </p:nvGrpSpPr>
          <p:grpSpPr>
            <a:xfrm>
              <a:off x="1426177" y="3011388"/>
              <a:ext cx="4852171" cy="740425"/>
              <a:chOff x="2135876" y="1557775"/>
              <a:chExt cx="2156780" cy="678277"/>
            </a:xfrm>
          </p:grpSpPr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2CC891E9-F1CA-4624-9FDA-3B9C8F0DFC9E}"/>
                  </a:ext>
                </a:extLst>
              </p:cNvPr>
              <p:cNvSpPr txBox="1"/>
              <p:nvPr/>
            </p:nvSpPr>
            <p:spPr>
              <a:xfrm>
                <a:off x="2241987" y="1897720"/>
                <a:ext cx="2050669" cy="338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altLang="ko-KR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- โปรแกรม</a:t>
                </a:r>
                <a:r>
                  <a:rPr lang="en-US" altLang="ko-KR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en-US" altLang="ko-KR" b="1" dirty="0" err="1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dsd_register_offline</a:t>
                </a:r>
                <a:endParaRPr lang="en-US" altLang="ko-KR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F1E3D86D-2C72-4DBB-AE0F-B943A8F4D03F}"/>
                  </a:ext>
                </a:extLst>
              </p:cNvPr>
              <p:cNvSpPr txBox="1"/>
              <p:nvPr/>
            </p:nvSpPr>
            <p:spPr>
              <a:xfrm>
                <a:off x="2135876" y="1557775"/>
                <a:ext cx="2138114" cy="42291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th-TH" altLang="ko-KR" sz="24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ขั้นตอนการใช้งานและการพิมพ์ใบสมัคร</a:t>
                </a:r>
                <a:endParaRPr lang="ko-KR" altLang="en-US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AC080722-D7B4-4DC9-B524-A596123F56C5}"/>
              </a:ext>
            </a:extLst>
          </p:cNvPr>
          <p:cNvGrpSpPr/>
          <p:nvPr/>
        </p:nvGrpSpPr>
        <p:grpSpPr>
          <a:xfrm>
            <a:off x="1532710" y="3878197"/>
            <a:ext cx="6076841" cy="903335"/>
            <a:chOff x="488844" y="4168955"/>
            <a:chExt cx="6076841" cy="903335"/>
          </a:xfrm>
        </p:grpSpPr>
        <p:sp>
          <p:nvSpPr>
            <p:cNvPr id="18" name="Rectangle 6">
              <a:extLst>
                <a:ext uri="{FF2B5EF4-FFF2-40B4-BE49-F238E27FC236}">
                  <a16:creationId xmlns="" xmlns:a16="http://schemas.microsoft.com/office/drawing/2014/main" id="{271C3D05-6A7D-4C82-B36F-107117B31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4" y="4168955"/>
              <a:ext cx="6076841" cy="90333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41D9C889-E0D5-4BE4-A3F3-CE4D6C27FD18}"/>
                </a:ext>
              </a:extLst>
            </p:cNvPr>
            <p:cNvSpPr/>
            <p:nvPr/>
          </p:nvSpPr>
          <p:spPr>
            <a:xfrm>
              <a:off x="692978" y="4286396"/>
              <a:ext cx="600843" cy="6008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3E5F8462-4AB9-4414-9A4D-93D65BE132BF}"/>
                </a:ext>
              </a:extLst>
            </p:cNvPr>
            <p:cNvSpPr txBox="1"/>
            <p:nvPr/>
          </p:nvSpPr>
          <p:spPr>
            <a:xfrm flipH="1">
              <a:off x="731840" y="4295723"/>
              <a:ext cx="4990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3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</a:t>
              </a:r>
              <a:endParaRPr lang="ko-KR" altLang="en-US" sz="32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9A72F55F-45B9-4ACC-9169-959086B95E7E}"/>
                </a:ext>
              </a:extLst>
            </p:cNvPr>
            <p:cNvSpPr txBox="1"/>
            <p:nvPr/>
          </p:nvSpPr>
          <p:spPr>
            <a:xfrm>
              <a:off x="1426177" y="4355984"/>
              <a:ext cx="506093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</a:t>
              </a:r>
              <a:r>
                <a:rPr lang="th-TH" altLang="ko-KR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อัพโหลดไฟล์ใบสมัครเข้าสู่ระบบรายงานผล</a:t>
              </a:r>
              <a:endParaRPr lang="ko-KR" alt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C5E9998D-A8C8-469D-8AD0-C1EF23E65ACF}"/>
              </a:ext>
            </a:extLst>
          </p:cNvPr>
          <p:cNvGrpSpPr/>
          <p:nvPr/>
        </p:nvGrpSpPr>
        <p:grpSpPr>
          <a:xfrm>
            <a:off x="1533579" y="2653682"/>
            <a:ext cx="6076841" cy="958077"/>
            <a:chOff x="490580" y="2947627"/>
            <a:chExt cx="6076841" cy="958077"/>
          </a:xfrm>
        </p:grpSpPr>
        <p:sp>
          <p:nvSpPr>
            <p:cNvPr id="25" name="Rectangle 6">
              <a:extLst>
                <a:ext uri="{FF2B5EF4-FFF2-40B4-BE49-F238E27FC236}">
                  <a16:creationId xmlns="" xmlns:a16="http://schemas.microsoft.com/office/drawing/2014/main" id="{9D598815-B20E-4C2B-8D5A-82662DDB2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80" y="2947627"/>
              <a:ext cx="6076841" cy="90333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19E30E89-D068-49EB-B3B0-39F1667F9906}"/>
                </a:ext>
              </a:extLst>
            </p:cNvPr>
            <p:cNvSpPr/>
            <p:nvPr/>
          </p:nvSpPr>
          <p:spPr>
            <a:xfrm>
              <a:off x="689551" y="3108368"/>
              <a:ext cx="605399" cy="6053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26CAA112-09C8-40CD-BF7B-5174F387D579}"/>
                </a:ext>
              </a:extLst>
            </p:cNvPr>
            <p:cNvSpPr txBox="1"/>
            <p:nvPr/>
          </p:nvSpPr>
          <p:spPr>
            <a:xfrm flipH="1">
              <a:off x="672329" y="3123484"/>
              <a:ext cx="6180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endParaRPr lang="ko-KR" altLang="en-US" sz="32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444F6F1A-1A79-4029-8691-1C17E847C57E}"/>
                </a:ext>
              </a:extLst>
            </p:cNvPr>
            <p:cNvGrpSpPr/>
            <p:nvPr/>
          </p:nvGrpSpPr>
          <p:grpSpPr>
            <a:xfrm>
              <a:off x="1415763" y="3185040"/>
              <a:ext cx="4862585" cy="720664"/>
              <a:chOff x="2131247" y="1716849"/>
              <a:chExt cx="2161409" cy="660174"/>
            </a:xfrm>
          </p:grpSpPr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9450C432-2C72-4914-B037-486E1DE63445}"/>
                  </a:ext>
                </a:extLst>
              </p:cNvPr>
              <p:cNvSpPr txBox="1"/>
              <p:nvPr/>
            </p:nvSpPr>
            <p:spPr>
              <a:xfrm>
                <a:off x="2241987" y="1897720"/>
                <a:ext cx="2050669" cy="479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ko-KR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CA434D5F-DAAA-4281-9CA7-2983AC702A43}"/>
                  </a:ext>
                </a:extLst>
              </p:cNvPr>
              <p:cNvSpPr txBox="1"/>
              <p:nvPr/>
            </p:nvSpPr>
            <p:spPr>
              <a:xfrm>
                <a:off x="2131247" y="1716849"/>
                <a:ext cx="2138114" cy="42291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th-TH" altLang="ko-KR" sz="2400" b="1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</a:t>
                </a:r>
                <a:r>
                  <a:rPr lang="th-TH" altLang="ko-KR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ใช้</a:t>
                </a:r>
                <a:r>
                  <a:rPr lang="th-TH" altLang="ko-KR" sz="2400" b="1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งานโปรแกรมและ</a:t>
                </a:r>
                <a:r>
                  <a:rPr lang="th-TH" altLang="ko-KR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การพิมพ์ใบ</a:t>
                </a:r>
                <a:r>
                  <a:rPr lang="th-TH" altLang="ko-KR" sz="2400" b="1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สมัคร</a:t>
                </a:r>
                <a:endParaRPr lang="ko-KR" alt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916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5328591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5257149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3. การ</a:t>
              </a:r>
              <a:r>
                <a:rPr lang="th-TH" altLang="ko-KR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อัพโหลดไฟล์ใบสมัครเข้าสู่ระบบรายงาน</a:t>
              </a:r>
              <a:r>
                <a:rPr lang="th-TH" altLang="ko-KR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</a:t>
              </a:r>
              <a:endPara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7410" name="Picture 2" descr="C:\Users\Z87N-W~1\AppData\Local\Temp\SNAGHTML2a5c9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3475038"/>
            <a:ext cx="10601325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952127"/>
            <a:ext cx="8496944" cy="892697"/>
          </a:xfrm>
        </p:spPr>
        <p:txBody>
          <a:bodyPr>
            <a:normAutofit/>
          </a:bodyPr>
          <a:lstStyle/>
          <a:p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3.14 รอข้อมูลอัพโหลดเข้าสู่ระบบจนกว่าจะมีข้อความยืนยัน จากนั้นกดปุ่ม ตกลง</a:t>
            </a:r>
            <a:endParaRPr lang="th-TH" sz="2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772" y="1844824"/>
            <a:ext cx="5256947" cy="157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22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5328591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5257149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3. การ</a:t>
              </a:r>
              <a:r>
                <a:rPr lang="th-TH" altLang="ko-KR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อัพโหลดไฟล์ใบสมัครเข้าสู่ระบบรายงาน</a:t>
              </a:r>
              <a:r>
                <a:rPr lang="th-TH" altLang="ko-KR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</a:t>
              </a:r>
              <a:endPara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7410" name="Picture 2" descr="C:\Users\Z87N-W~1\AppData\Local\Temp\SNAGHTML2a5c9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3475038"/>
            <a:ext cx="10601325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952127"/>
            <a:ext cx="8496944" cy="676673"/>
          </a:xfrm>
        </p:spPr>
        <p:txBody>
          <a:bodyPr>
            <a:normAutofit/>
          </a:bodyPr>
          <a:lstStyle/>
          <a:p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3.15 ระบบจะแสดงข้อมูลรายชื่อของผู้สมัครทั้งหมดจากไฟล์ใบสมัคร</a:t>
            </a:r>
            <a:endParaRPr lang="th-TH" sz="2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70" y="1484784"/>
            <a:ext cx="7480857" cy="453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89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5328591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5257149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3. การ</a:t>
              </a:r>
              <a:r>
                <a:rPr lang="th-TH" altLang="ko-KR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อัพโหลดไฟล์ใบสมัครเข้าสู่ระบบรายงาน</a:t>
              </a:r>
              <a:r>
                <a:rPr lang="th-TH" altLang="ko-KR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</a:t>
              </a:r>
              <a:endPara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7410" name="Picture 2" descr="C:\Users\Z87N-W~1\AppData\Local\Temp\SNAGHTML2a5c9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3475038"/>
            <a:ext cx="10601325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ตัวแทนเนื้อหา 2"/>
          <p:cNvSpPr>
            <a:spLocks noGrp="1"/>
          </p:cNvSpPr>
          <p:nvPr>
            <p:ph idx="1"/>
          </p:nvPr>
        </p:nvSpPr>
        <p:spPr>
          <a:xfrm>
            <a:off x="407070" y="1124744"/>
            <a:ext cx="8496944" cy="1152128"/>
          </a:xfrm>
        </p:spPr>
        <p:txBody>
          <a:bodyPr>
            <a:normAutofit fontScale="92500"/>
          </a:bodyPr>
          <a:lstStyle/>
          <a:p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ขั้นตอน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ต่อจากนี้ให้เจ้าหน้าที่ปฏิบัติตามขั้นตอนที่เคยดำเนินการ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ตามปกติ</a:t>
            </a:r>
          </a:p>
          <a:p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หากต้องการนำเข้าข้อมูลใบสมัครเพิ่มเติมสามารถทำได้โดยการกดปุ่ม สมัครฝึก </a:t>
            </a:r>
            <a:r>
              <a:rPr lang="en-US" sz="2600" dirty="0" smtClean="0">
                <a:latin typeface="TH SarabunPSK" pitchFamily="34" charset="-34"/>
                <a:cs typeface="TH SarabunPSK" pitchFamily="34" charset="-34"/>
              </a:rPr>
              <a:t>offline 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อีกครั้ง</a:t>
            </a:r>
            <a:endParaRPr lang="th-TH" sz="2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8364463" cy="259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09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7467600" cy="532657"/>
          </a:xfrm>
        </p:spPr>
        <p:txBody>
          <a:bodyPr>
            <a:normAutofit/>
          </a:bodyPr>
          <a:lstStyle/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1.1 เข้า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เว็บไซต์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datacenter.dsd.go.th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เลือกระบบ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ดาวน์โหลดเอกสาร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5328591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4850562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 การ</a:t>
              </a:r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ดาวน์โหลด</a:t>
              </a:r>
              <a:r>
                <a:rPr lang="th-TH" altLang="ko-KR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และการติดตั้ง</a:t>
              </a:r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โปรแกรม</a:t>
              </a:r>
              <a:endParaRPr lang="ko-KR" alt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5262671" cy="231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58384"/>
            <a:ext cx="5262671" cy="279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88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7467600" cy="532657"/>
          </a:xfrm>
        </p:spPr>
        <p:txBody>
          <a:bodyPr>
            <a:normAutofit/>
          </a:bodyPr>
          <a:lstStyle/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1.2 เลือก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หัวข้อระบบสมัครฝึกอบรม-ทดสอบมาตรฐานฝีมือแรงงาน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แบบ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 offline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5328591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4850562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 การ</a:t>
              </a:r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ดาวน์โหลด</a:t>
              </a:r>
              <a:r>
                <a:rPr lang="th-TH" altLang="ko-KR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และการติดตั้ง</a:t>
              </a:r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โปรแกรม</a:t>
              </a:r>
              <a:endParaRPr lang="ko-KR" alt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412776"/>
            <a:ext cx="7732713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36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1108721"/>
          </a:xfrm>
        </p:spPr>
        <p:txBody>
          <a:bodyPr>
            <a:normAutofit/>
          </a:bodyPr>
          <a:lstStyle/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1.3 ดาวน์โหลดโปรแกรม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DPM SmartCard.zip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เพื่อทดสอบความ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พร้อมใช้งานของ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เครื่องอ่านบัตร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Smartcard Reader</a:t>
            </a:r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pPr marL="36576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5328591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4850562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 การ</a:t>
              </a:r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ดาวน์โหลด</a:t>
              </a:r>
              <a:r>
                <a:rPr lang="th-TH" altLang="ko-KR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และการติดตั้ง</a:t>
              </a:r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โปรแกรม</a:t>
              </a:r>
              <a:endParaRPr lang="ko-KR" alt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075487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60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604665"/>
          </a:xfrm>
        </p:spPr>
        <p:txBody>
          <a:bodyPr>
            <a:normAutofit/>
          </a:bodyPr>
          <a:lstStyle/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1.4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แตก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ไฟล์และเริ่มติดตั้ง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โปรแกรม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 DPM </a:t>
            </a:r>
            <a:r>
              <a:rPr lang="en-US" sz="2400" dirty="0" err="1">
                <a:latin typeface="TH SarabunPSK" pitchFamily="34" charset="-34"/>
                <a:cs typeface="TH SarabunPSK" pitchFamily="34" charset="-34"/>
              </a:rPr>
              <a:t>SmartCard</a:t>
            </a:r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pPr marL="36576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5328591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4850562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 การ</a:t>
              </a:r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ดาวน์โหลด</a:t>
              </a:r>
              <a:r>
                <a:rPr lang="th-TH" altLang="ko-KR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และการติดตั้ง</a:t>
              </a:r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โปรแกรม</a:t>
              </a:r>
              <a:endParaRPr lang="ko-KR" alt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1"/>
            <a:ext cx="44386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58402"/>
            <a:ext cx="7730730" cy="237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ตัวแทนเนื้อหา 2"/>
          <p:cNvSpPr txBox="1">
            <a:spLocks/>
          </p:cNvSpPr>
          <p:nvPr/>
        </p:nvSpPr>
        <p:spPr>
          <a:xfrm>
            <a:off x="395536" y="3400399"/>
            <a:ext cx="8424936" cy="748681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1.5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เข้า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Folder DPM </a:t>
            </a:r>
            <a:r>
              <a:rPr lang="en-US" sz="2400" dirty="0" err="1" smtClean="0">
                <a:latin typeface="TH SarabunPSK" pitchFamily="34" charset="-34"/>
                <a:cs typeface="TH SarabunPSK" pitchFamily="34" charset="-34"/>
              </a:rPr>
              <a:t>SmartCard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ที่ทำการแตกไฟล์ไว้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และคลิกขวาที่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DPMSmartCard_with_jre_1_0  </a:t>
            </a:r>
          </a:p>
          <a:p>
            <a:pPr marL="36576" indent="0">
              <a:buNone/>
            </a:pP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           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จากนั้นกด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Run as administrator</a:t>
            </a:r>
          </a:p>
          <a:p>
            <a:pPr marL="36576" indent="0">
              <a:buFont typeface="Wingdings 2"/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0721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เทคนิค">
  <a:themeElements>
    <a:clrScheme name="เทคนิค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เทคนิค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ทคนิค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1503</TotalTime>
  <Words>1376</Words>
  <Application>Microsoft Office PowerPoint</Application>
  <PresentationFormat>นำเสนอทางหน้าจอ (4:3)</PresentationFormat>
  <Paragraphs>127</Paragraphs>
  <Slides>52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52</vt:i4>
      </vt:variant>
    </vt:vector>
  </HeadingPairs>
  <TitlesOfParts>
    <vt:vector size="53" baseType="lpstr">
      <vt:lpstr>เทคนิค</vt:lpstr>
      <vt:lpstr>การบันทึกข้อมูลผู้เข้ารับการฝึกอบรม ผ่านเครื่องอ่านบัตรประจำตัวประชาชน smart card reader</vt:lpstr>
      <vt:lpstr>สิ่งสำคัญในการดำเนินการบันทึกข้อมูลผู้เข้ารับการฝึก ผ่านเครื่องอ่านบัตรประจำตัวประชาชน</vt:lpstr>
      <vt:lpstr>งานนำเสนอ PowerPoint</vt:lpstr>
      <vt:lpstr>รายการส่งมอบอุปกรณ์เครื่องอ่านบัตร smart card reader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การดำเนินการเพื่อรองรับการเชื่อมโยง และยกเลิกสำเนาเอกสาร</dc:title>
  <dc:creator>Z87N-WIFI</dc:creator>
  <cp:lastModifiedBy>Z87N-WIFI</cp:lastModifiedBy>
  <cp:revision>100</cp:revision>
  <dcterms:created xsi:type="dcterms:W3CDTF">2020-07-28T22:36:19Z</dcterms:created>
  <dcterms:modified xsi:type="dcterms:W3CDTF">2021-01-25T15:04:06Z</dcterms:modified>
</cp:coreProperties>
</file>